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6.bin"/>
  <Override ContentType="application/vnd.openxmlformats-officedocument.oleObject" PartName="/ppt/embeddings/oleObject5.bin"/>
  <Override ContentType="application/vnd.openxmlformats-officedocument.oleObject" PartName="/ppt/embeddings/oleObject4.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6858000" cx="9144000"/>
  <p:notesSz cx="6858000" cy="9144000"/>
  <p:embeddedFontLst>
    <p:embeddedFont>
      <p:font typeface="Limelight"/>
      <p:regular r:id="rId53"/>
    </p:embeddedFont>
    <p:embeddedFont>
      <p:font typeface="Libre Franklin"/>
      <p:regular r:id="rId54"/>
      <p:bold r:id="rId55"/>
      <p:italic r:id="rId56"/>
      <p:boldItalic r:id="rId57"/>
    </p:embeddedFont>
    <p:embeddedFont>
      <p:font typeface="Libre Baskerville"/>
      <p:regular r:id="rId58"/>
      <p:bold r:id="rId59"/>
      <p:italic r:id="rId60"/>
    </p:embeddedFont>
    <p:embeddedFont>
      <p:font typeface="Quintessential"/>
      <p:regular r:id="rId61"/>
    </p:embeddedFont>
    <p:embeddedFont>
      <p:font typeface="Gill Sans"/>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4" roundtripDataSignature="AMtx7mgGNBYG0T6MSl/AA3jXQsn+YGet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GillSans-regular.fntdata"/><Relationship Id="rId61" Type="http://schemas.openxmlformats.org/officeDocument/2006/relationships/font" Target="fonts/Quintessential-regular.fntdata"/><Relationship Id="rId20" Type="http://schemas.openxmlformats.org/officeDocument/2006/relationships/slide" Target="slides/slide16.xml"/><Relationship Id="rId64" Type="http://customschemas.google.com/relationships/presentationmetadata" Target="metadata"/><Relationship Id="rId63" Type="http://schemas.openxmlformats.org/officeDocument/2006/relationships/font" Target="fonts/GillSans-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LibreBaskerville-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Limelight-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LibreFranklin-bold.fntdata"/><Relationship Id="rId10" Type="http://schemas.openxmlformats.org/officeDocument/2006/relationships/slide" Target="slides/slide6.xml"/><Relationship Id="rId54" Type="http://schemas.openxmlformats.org/officeDocument/2006/relationships/font" Target="fonts/LibreFranklin-regular.fntdata"/><Relationship Id="rId13" Type="http://schemas.openxmlformats.org/officeDocument/2006/relationships/slide" Target="slides/slide9.xml"/><Relationship Id="rId57" Type="http://schemas.openxmlformats.org/officeDocument/2006/relationships/font" Target="fonts/LibreFranklin-boldItalic.fntdata"/><Relationship Id="rId12" Type="http://schemas.openxmlformats.org/officeDocument/2006/relationships/slide" Target="slides/slide8.xml"/><Relationship Id="rId56" Type="http://schemas.openxmlformats.org/officeDocument/2006/relationships/font" Target="fonts/LibreFranklin-italic.fntdata"/><Relationship Id="rId15" Type="http://schemas.openxmlformats.org/officeDocument/2006/relationships/slide" Target="slides/slide11.xml"/><Relationship Id="rId59" Type="http://schemas.openxmlformats.org/officeDocument/2006/relationships/font" Target="fonts/LibreBaskerville-bold.fntdata"/><Relationship Id="rId14" Type="http://schemas.openxmlformats.org/officeDocument/2006/relationships/slide" Target="slides/slide10.xml"/><Relationship Id="rId58" Type="http://schemas.openxmlformats.org/officeDocument/2006/relationships/font" Target="fonts/LibreBaskerville-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14.png"/><Relationship Id="rId3" Type="http://schemas.openxmlformats.org/officeDocument/2006/relationships/image" Target="../media/image2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15" name="Shape 15"/>
        <p:cNvGrpSpPr/>
        <p:nvPr/>
      </p:nvGrpSpPr>
      <p:grpSpPr>
        <a:xfrm>
          <a:off x="0" y="0"/>
          <a:ext cx="0" cy="0"/>
          <a:chOff x="0" y="0"/>
          <a:chExt cx="0" cy="0"/>
        </a:xfrm>
      </p:grpSpPr>
      <p:sp>
        <p:nvSpPr>
          <p:cNvPr id="16" name="Google Shape;16;p50"/>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0"/>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8" name="Google Shape;18;p5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72" name="Shape 72"/>
        <p:cNvGrpSpPr/>
        <p:nvPr/>
      </p:nvGrpSpPr>
      <p:grpSpPr>
        <a:xfrm>
          <a:off x="0" y="0"/>
          <a:ext cx="0" cy="0"/>
          <a:chOff x="0" y="0"/>
          <a:chExt cx="0" cy="0"/>
        </a:xfrm>
      </p:grpSpPr>
      <p:sp>
        <p:nvSpPr>
          <p:cNvPr id="73" name="Google Shape;73;p5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9"/>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8" name="Shape 78"/>
        <p:cNvGrpSpPr/>
        <p:nvPr/>
      </p:nvGrpSpPr>
      <p:grpSpPr>
        <a:xfrm>
          <a:off x="0" y="0"/>
          <a:ext cx="0" cy="0"/>
          <a:chOff x="0" y="0"/>
          <a:chExt cx="0" cy="0"/>
        </a:xfrm>
      </p:grpSpPr>
      <p:sp>
        <p:nvSpPr>
          <p:cNvPr id="79" name="Google Shape;79;p60"/>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0"/>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27" name="Shape 27"/>
        <p:cNvGrpSpPr/>
        <p:nvPr/>
      </p:nvGrpSpPr>
      <p:grpSpPr>
        <a:xfrm>
          <a:off x="0" y="0"/>
          <a:ext cx="0" cy="0"/>
          <a:chOff x="0" y="0"/>
          <a:chExt cx="0" cy="0"/>
        </a:xfrm>
      </p:grpSpPr>
      <p:sp>
        <p:nvSpPr>
          <p:cNvPr id="28" name="Google Shape;28;p5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5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 name="Shape 33"/>
        <p:cNvGrpSpPr/>
        <p:nvPr/>
      </p:nvGrpSpPr>
      <p:grpSpPr>
        <a:xfrm>
          <a:off x="0" y="0"/>
          <a:ext cx="0" cy="0"/>
          <a:chOff x="0" y="0"/>
          <a:chExt cx="0" cy="0"/>
        </a:xfrm>
      </p:grpSpPr>
      <p:sp>
        <p:nvSpPr>
          <p:cNvPr id="34" name="Google Shape;34;p5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4"/>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5"/>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58" name="Shape 58"/>
        <p:cNvGrpSpPr/>
        <p:nvPr/>
      </p:nvGrpSpPr>
      <p:grpSpPr>
        <a:xfrm>
          <a:off x="0" y="0"/>
          <a:ext cx="0" cy="0"/>
          <a:chOff x="0" y="0"/>
          <a:chExt cx="0" cy="0"/>
        </a:xfrm>
      </p:grpSpPr>
      <p:sp>
        <p:nvSpPr>
          <p:cNvPr id="59" name="Google Shape;59;p57"/>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7"/>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7"/>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65" name="Shape 65"/>
        <p:cNvGrpSpPr/>
        <p:nvPr/>
      </p:nvGrpSpPr>
      <p:grpSpPr>
        <a:xfrm>
          <a:off x="0" y="0"/>
          <a:ext cx="0" cy="0"/>
          <a:chOff x="0" y="0"/>
          <a:chExt cx="0" cy="0"/>
        </a:xfrm>
      </p:grpSpPr>
      <p:sp>
        <p:nvSpPr>
          <p:cNvPr id="66" name="Google Shape;66;p58"/>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8"/>
          <p:cNvSpPr/>
          <p:nvPr>
            <p:ph idx="2" type="pic"/>
          </p:nvPr>
        </p:nvSpPr>
        <p:spPr>
          <a:xfrm>
            <a:off x="3887391" y="987426"/>
            <a:ext cx="4629150" cy="4873625"/>
          </a:xfrm>
          <a:prstGeom prst="rect">
            <a:avLst/>
          </a:prstGeom>
          <a:noFill/>
          <a:ln>
            <a:noFill/>
          </a:ln>
        </p:spPr>
      </p:sp>
      <p:sp>
        <p:nvSpPr>
          <p:cNvPr id="68" name="Google Shape;68;p58"/>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11" Type="http://schemas.openxmlformats.org/officeDocument/2006/relationships/oleObject" Target="../embeddings/oleObject4.bin"/><Relationship Id="rId10" Type="http://schemas.openxmlformats.org/officeDocument/2006/relationships/image" Target="../media/image14.png"/><Relationship Id="rId13" Type="http://schemas.openxmlformats.org/officeDocument/2006/relationships/image" Target="../media/image26.png"/><Relationship Id="rId12" Type="http://schemas.openxmlformats.org/officeDocument/2006/relationships/oleObject" Target="../embeddings/oleObject4.bin"/><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vmlDrawing" Target="../drawings/vmlDrawing2.vml"/><Relationship Id="rId4" Type="http://schemas.openxmlformats.org/officeDocument/2006/relationships/image" Target="../media/image12.png"/><Relationship Id="rId9" Type="http://schemas.openxmlformats.org/officeDocument/2006/relationships/oleObject" Target="../embeddings/oleObject3.bin"/><Relationship Id="rId5" Type="http://schemas.openxmlformats.org/officeDocument/2006/relationships/oleObject" Target="../embeddings/oleObject2.bin"/><Relationship Id="rId6" Type="http://schemas.openxmlformats.org/officeDocument/2006/relationships/oleObject" Target="../embeddings/oleObject2.bin"/><Relationship Id="rId7" Type="http://schemas.openxmlformats.org/officeDocument/2006/relationships/image" Target="../media/image24.png"/><Relationship Id="rId8"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vmlDrawing" Target="../drawings/vmlDrawing3.vml"/><Relationship Id="rId4" Type="http://schemas.openxmlformats.org/officeDocument/2006/relationships/oleObject" Target="../embeddings/oleObject5.bin"/><Relationship Id="rId5" Type="http://schemas.openxmlformats.org/officeDocument/2006/relationships/oleObject" Target="../embeddings/oleObject5.bin"/><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vmlDrawing" Target="../drawings/vmlDrawing4.vml"/><Relationship Id="rId4" Type="http://schemas.openxmlformats.org/officeDocument/2006/relationships/oleObject" Target="../embeddings/oleObject6.bin"/><Relationship Id="rId5" Type="http://schemas.openxmlformats.org/officeDocument/2006/relationships/oleObject" Target="../embeddings/oleObject6.bin"/><Relationship Id="rId6"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nvSpPr>
        <p:spPr>
          <a:xfrm>
            <a:off x="762000" y="2562225"/>
            <a:ext cx="7620000" cy="1422400"/>
          </a:xfrm>
          <a:prstGeom prst="rect">
            <a:avLst/>
          </a:prstGeom>
          <a:noFill/>
          <a:ln cap="flat" cmpd="sng" w="28575">
            <a:solidFill>
              <a:srgbClr val="171616"/>
            </a:solidFill>
            <a:prstDash val="solid"/>
            <a:miter lim="800000"/>
            <a:headEnd len="sm" w="sm" type="none"/>
            <a:tailEnd len="sm" w="sm" type="none"/>
          </a:ln>
        </p:spPr>
        <p:txBody>
          <a:bodyPr anchorCtr="0" anchor="t" bIns="45700" lIns="91425" spcFirstLastPara="1" rIns="91425" wrap="square" tIns="45700">
            <a:spAutoFit/>
          </a:bodyPr>
          <a:lstStyle/>
          <a:p>
            <a:pPr indent="-341313" lvl="0" marL="341313" marR="0" rtl="0" algn="l">
              <a:lnSpc>
                <a:spcPct val="120000"/>
              </a:lnSpc>
              <a:spcBef>
                <a:spcPts val="0"/>
              </a:spcBef>
              <a:spcAft>
                <a:spcPts val="0"/>
              </a:spcAft>
              <a:buNone/>
            </a:pPr>
            <a:r>
              <a:rPr b="1" i="0" lang="en-US" sz="2400" u="none" cap="none" strike="noStrike">
                <a:solidFill>
                  <a:srgbClr val="0000FF"/>
                </a:solidFill>
                <a:latin typeface="DFKai-SB"/>
                <a:ea typeface="DFKai-SB"/>
                <a:cs typeface="DFKai-SB"/>
                <a:sym typeface="DFKai-SB"/>
              </a:rPr>
              <a:t>實驗目的: </a:t>
            </a:r>
            <a:endParaRPr/>
          </a:p>
          <a:p>
            <a:pPr indent="-341313" lvl="0" marL="341313" marR="0" rtl="0" algn="l">
              <a:lnSpc>
                <a:spcPct val="120000"/>
              </a:lnSpc>
              <a:spcBef>
                <a:spcPts val="0"/>
              </a:spcBef>
              <a:spcAft>
                <a:spcPts val="0"/>
              </a:spcAft>
              <a:buClr>
                <a:srgbClr val="0000FF"/>
              </a:buClr>
              <a:buSzPts val="2400"/>
              <a:buFont typeface="DFKai-SB"/>
              <a:buChar char="•"/>
            </a:pPr>
            <a:r>
              <a:rPr b="1" i="0" lang="en-US" sz="2400" u="none" cap="none" strike="noStrike">
                <a:solidFill>
                  <a:srgbClr val="0000FF"/>
                </a:solidFill>
                <a:latin typeface="DFKai-SB"/>
                <a:ea typeface="DFKai-SB"/>
                <a:cs typeface="DFKai-SB"/>
                <a:sym typeface="DFKai-SB"/>
              </a:rPr>
              <a:t>瞭解色層分析的應用以及其操作。</a:t>
            </a:r>
            <a:endParaRPr/>
          </a:p>
          <a:p>
            <a:pPr indent="-341313" lvl="0" marL="341313" marR="0" rtl="0" algn="l">
              <a:lnSpc>
                <a:spcPct val="120000"/>
              </a:lnSpc>
              <a:spcBef>
                <a:spcPts val="0"/>
              </a:spcBef>
              <a:spcAft>
                <a:spcPts val="0"/>
              </a:spcAft>
              <a:buClr>
                <a:srgbClr val="0000FF"/>
              </a:buClr>
              <a:buSzPts val="2400"/>
              <a:buFont typeface="DFKai-SB"/>
              <a:buChar char="•"/>
            </a:pPr>
            <a:r>
              <a:rPr b="1" i="0" lang="en-US" sz="2400" u="none" cap="none" strike="noStrike">
                <a:solidFill>
                  <a:srgbClr val="0000FF"/>
                </a:solidFill>
                <a:latin typeface="DFKai-SB"/>
                <a:ea typeface="DFKai-SB"/>
                <a:cs typeface="DFKai-SB"/>
                <a:sym typeface="DFKai-SB"/>
              </a:rPr>
              <a:t>分析沖提液極性大小對於不同極性化合物的影響。</a:t>
            </a:r>
            <a:endParaRPr/>
          </a:p>
        </p:txBody>
      </p:sp>
      <p:sp>
        <p:nvSpPr>
          <p:cNvPr id="89" name="Google Shape;89;p1"/>
          <p:cNvSpPr/>
          <p:nvPr/>
        </p:nvSpPr>
        <p:spPr>
          <a:xfrm>
            <a:off x="1066800" y="762000"/>
            <a:ext cx="7443788" cy="11779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66"/>
              </a:buClr>
              <a:buSzPts val="3400"/>
              <a:buFont typeface="Noto Sans Symbols"/>
              <a:buNone/>
            </a:pPr>
            <a:r>
              <a:rPr b="1" i="1" lang="en-US" sz="3400" u="none" cap="none" strike="noStrike">
                <a:solidFill>
                  <a:srgbClr val="000066"/>
                </a:solidFill>
                <a:latin typeface="Times New Roman"/>
                <a:ea typeface="Times New Roman"/>
                <a:cs typeface="Times New Roman"/>
                <a:sym typeface="Times New Roman"/>
              </a:rPr>
              <a:t>Experiment 1</a:t>
            </a:r>
            <a:br>
              <a:rPr b="1" i="1" lang="en-US" sz="3400" u="none" cap="none" strike="noStrike">
                <a:solidFill>
                  <a:srgbClr val="000066"/>
                </a:solidFill>
                <a:latin typeface="Times New Roman"/>
                <a:ea typeface="Times New Roman"/>
                <a:cs typeface="Times New Roman"/>
                <a:sym typeface="Times New Roman"/>
              </a:rPr>
            </a:br>
            <a:r>
              <a:rPr b="1" i="1" lang="en-US" sz="3400" u="none" cap="none" strike="noStrike">
                <a:solidFill>
                  <a:srgbClr val="000066"/>
                </a:solidFill>
                <a:latin typeface="Times New Roman"/>
                <a:ea typeface="Times New Roman"/>
                <a:cs typeface="Times New Roman"/>
                <a:sym typeface="Times New Roman"/>
              </a:rPr>
              <a:t>Thin-Layer Chromatography</a:t>
            </a:r>
            <a:endParaRPr/>
          </a:p>
        </p:txBody>
      </p:sp>
      <p:pic>
        <p:nvPicPr>
          <p:cNvPr descr="lipo1" id="90" name="Google Shape;90;p1"/>
          <p:cNvPicPr preferRelativeResize="0"/>
          <p:nvPr/>
        </p:nvPicPr>
        <p:blipFill rotWithShape="1">
          <a:blip r:embed="rId3">
            <a:alphaModFix/>
          </a:blip>
          <a:srcRect b="0" l="0" r="0" t="0"/>
          <a:stretch/>
        </p:blipFill>
        <p:spPr>
          <a:xfrm>
            <a:off x="2971800" y="4057650"/>
            <a:ext cx="3657600" cy="2724150"/>
          </a:xfrm>
          <a:prstGeom prst="rect">
            <a:avLst/>
          </a:prstGeom>
          <a:noFill/>
          <a:ln>
            <a:noFill/>
          </a:ln>
        </p:spPr>
      </p:pic>
      <p:sp>
        <p:nvSpPr>
          <p:cNvPr id="91" name="Google Shape;91;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Questions </a:t>
            </a:r>
            <a:endParaRPr/>
          </a:p>
        </p:txBody>
      </p:sp>
      <p:sp>
        <p:nvSpPr>
          <p:cNvPr id="151" name="Google Shape;151;p1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8. Why is it extremely dangerous to attempt to carry out a distillation in a completely closed apparatus (one with no vent to the atmosphere)?</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9. Why is better separation of two liquids achieved by slow rather than fast distillation?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13. When water-cooled condensers are used for distillation or for refluxing a liquid, the water enters the condenser at the lowest point and leaves at the highest. Why?</a:t>
            </a:r>
            <a:endParaRPr/>
          </a:p>
          <a:p>
            <a:pPr indent="-228600" lvl="0" marL="228600" rtl="0" algn="l">
              <a:lnSpc>
                <a:spcPct val="90000"/>
              </a:lnSpc>
              <a:spcBef>
                <a:spcPts val="1000"/>
              </a:spcBef>
              <a:spcAft>
                <a:spcPts val="0"/>
              </a:spcAft>
              <a:buClr>
                <a:srgbClr val="FF0000"/>
              </a:buClr>
              <a:buSzPts val="2800"/>
              <a:buChar char="•"/>
            </a:pPr>
            <a:r>
              <a:rPr lang="en-US" sz="2800">
                <a:solidFill>
                  <a:srgbClr val="FF0000"/>
                </a:solidFill>
                <a:latin typeface="Times New Roman"/>
                <a:ea typeface="Times New Roman"/>
                <a:cs typeface="Times New Roman"/>
                <a:sym typeface="Times New Roman"/>
              </a:rPr>
              <a:t>EXTRA Q1</a:t>
            </a:r>
            <a:r>
              <a:rPr lang="en-US" sz="2800">
                <a:solidFill>
                  <a:srgbClr val="FF0000"/>
                </a:solidFill>
                <a:latin typeface="DFKai-SB"/>
                <a:ea typeface="DFKai-SB"/>
                <a:cs typeface="DFKai-SB"/>
                <a:sym typeface="DFKai-SB"/>
              </a:rPr>
              <a:t>那些因素可以影響分餾效果。</a:t>
            </a:r>
            <a:endParaRPr sz="2800">
              <a:solidFill>
                <a:srgbClr val="FF0000"/>
              </a:solidFill>
              <a:latin typeface="DFKai-SB"/>
              <a:ea typeface="DFKai-SB"/>
              <a:cs typeface="DFKai-SB"/>
              <a:sym typeface="DFKai-SB"/>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152" name="Google Shape;152;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8. Why is it extremely dangerous to attempt to carry out a distillation in a completely closed apparatus (one with no vent to the atmosphere)?</a:t>
            </a:r>
            <a:endParaRPr/>
          </a:p>
          <a:p>
            <a:pPr indent="0" lvl="0" marL="0" rtl="0" algn="l">
              <a:lnSpc>
                <a:spcPct val="90000"/>
              </a:lnSpc>
              <a:spcBef>
                <a:spcPts val="1000"/>
              </a:spcBef>
              <a:spcAft>
                <a:spcPts val="0"/>
              </a:spcAft>
              <a:buClr>
                <a:srgbClr val="0000FF"/>
              </a:buClr>
              <a:buSzPts val="2800"/>
              <a:buFont typeface="Noto Sans Symbols"/>
              <a:buNone/>
            </a:pPr>
            <a:r>
              <a:rPr lang="en-US">
                <a:solidFill>
                  <a:srgbClr val="0000FF"/>
                </a:solidFill>
                <a:latin typeface="Times New Roman"/>
                <a:ea typeface="Times New Roman"/>
                <a:cs typeface="Times New Roman"/>
                <a:sym typeface="Times New Roman"/>
              </a:rPr>
              <a:t>Ans: The application of heat to a cold, sealed, distillation apparatus will cause the gas in the apparatus (primarily air) to expand and build pressure, which may cause the apparatus to come apart. A distillation in progress can, of course, be sealed from the atmosphere because no vapor should escape from the apparatus.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58" name="Google Shape;158;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4" name="Google Shape;164;p1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9. Why is better separation of two liquids achieved by slow rather than fast distillation? </a:t>
            </a:r>
            <a:endParaRPr/>
          </a:p>
          <a:p>
            <a:pPr indent="0" lvl="0" marL="0" rtl="0" algn="l">
              <a:lnSpc>
                <a:spcPct val="90000"/>
              </a:lnSpc>
              <a:spcBef>
                <a:spcPts val="1000"/>
              </a:spcBef>
              <a:spcAft>
                <a:spcPts val="0"/>
              </a:spcAft>
              <a:buClr>
                <a:srgbClr val="0000FF"/>
              </a:buClr>
              <a:buSzPts val="2800"/>
              <a:buFont typeface="Noto Sans Symbols"/>
              <a:buNone/>
            </a:pPr>
            <a:r>
              <a:rPr lang="en-US">
                <a:solidFill>
                  <a:srgbClr val="0000FF"/>
                </a:solidFill>
                <a:latin typeface="Times New Roman"/>
                <a:ea typeface="Times New Roman"/>
                <a:cs typeface="Times New Roman"/>
                <a:sym typeface="Times New Roman"/>
              </a:rPr>
              <a:t>Ans: The equilibrium between ascending vapor and descending liquid is not established instantaneously. A slow distillation allows time for this equilibrium to become established.</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65" name="Google Shape;165;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3"/>
          <p:cNvSpPr txBox="1"/>
          <p:nvPr>
            <p:ph idx="1" type="body"/>
          </p:nvPr>
        </p:nvSpPr>
        <p:spPr>
          <a:xfrm>
            <a:off x="503959" y="379211"/>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13. When water-cooled condensers are used for distillation or for refluxing a liquid, the water enters the condenser at the lowest point and leaves at the highest. Why?</a:t>
            </a:r>
            <a:endParaRPr/>
          </a:p>
          <a:p>
            <a:pPr indent="0" lvl="0" marL="0" rtl="0" algn="l">
              <a:lnSpc>
                <a:spcPct val="90000"/>
              </a:lnSpc>
              <a:spcBef>
                <a:spcPts val="1000"/>
              </a:spcBef>
              <a:spcAft>
                <a:spcPts val="0"/>
              </a:spcAft>
              <a:buClr>
                <a:srgbClr val="0000FF"/>
              </a:buClr>
              <a:buSzPts val="2800"/>
              <a:buFont typeface="Noto Sans Symbols"/>
              <a:buNone/>
            </a:pPr>
            <a:r>
              <a:rPr lang="en-US">
                <a:solidFill>
                  <a:srgbClr val="0000FF"/>
                </a:solidFill>
                <a:latin typeface="Times New Roman"/>
                <a:ea typeface="Times New Roman"/>
                <a:cs typeface="Times New Roman"/>
                <a:sym typeface="Times New Roman"/>
              </a:rPr>
              <a:t>Ans: If the water entered the condenser at the top it is possible for it to run down the inside of the condenser and not make contact with the inner tube containing the hot vapors to be condensed. </a:t>
            </a:r>
            <a:endParaRPr>
              <a:solidFill>
                <a:srgbClr val="0000FF"/>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Font typeface="Noto Sans Symbols"/>
              <a:buNone/>
            </a:pPr>
            <a:r>
              <a:t/>
            </a:r>
            <a:endParaRPr>
              <a:solidFill>
                <a:srgbClr val="0000FF"/>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FF0000"/>
              </a:buClr>
              <a:buSzPts val="2800"/>
              <a:buNone/>
            </a:pPr>
            <a:r>
              <a:rPr lang="en-US">
                <a:solidFill>
                  <a:srgbClr val="FF0000"/>
                </a:solidFill>
                <a:latin typeface="Times New Roman"/>
                <a:ea typeface="Times New Roman"/>
                <a:cs typeface="Times New Roman"/>
                <a:sym typeface="Times New Roman"/>
              </a:rPr>
              <a:t>EXTRA Q1</a:t>
            </a:r>
            <a:r>
              <a:rPr lang="en-US">
                <a:solidFill>
                  <a:srgbClr val="FF0000"/>
                </a:solidFill>
                <a:latin typeface="DFKai-SB"/>
                <a:ea typeface="DFKai-SB"/>
                <a:cs typeface="DFKai-SB"/>
                <a:sym typeface="DFKai-SB"/>
              </a:rPr>
              <a:t>那些因素可以影響分餾效果。</a:t>
            </a:r>
            <a:endParaRPr>
              <a:solidFill>
                <a:srgbClr val="FF0000"/>
              </a:solidFill>
              <a:latin typeface="DFKai-SB"/>
              <a:ea typeface="DFKai-SB"/>
              <a:cs typeface="DFKai-SB"/>
              <a:sym typeface="DFKai-SB"/>
            </a:endParaRPr>
          </a:p>
          <a:p>
            <a:pPr indent="0" lvl="0" marL="0" rtl="0" algn="l">
              <a:lnSpc>
                <a:spcPct val="90000"/>
              </a:lnSpc>
              <a:spcBef>
                <a:spcPts val="1000"/>
              </a:spcBef>
              <a:spcAft>
                <a:spcPts val="0"/>
              </a:spcAft>
              <a:buClr>
                <a:schemeClr val="dk1"/>
              </a:buClr>
              <a:buSzPts val="2800"/>
              <a:buFont typeface="Noto Sans Symbols"/>
              <a:buNone/>
            </a:pPr>
            <a:r>
              <a:t/>
            </a:r>
            <a:endParaRPr>
              <a:solidFill>
                <a:srgbClr val="0000FF"/>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171" name="Google Shape;171;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pic>
        <p:nvPicPr>
          <p:cNvPr id="172" name="Google Shape;172;p13"/>
          <p:cNvPicPr preferRelativeResize="0"/>
          <p:nvPr/>
        </p:nvPicPr>
        <p:blipFill rotWithShape="1">
          <a:blip r:embed="rId3">
            <a:alphaModFix/>
          </a:blip>
          <a:srcRect b="0" l="0" r="0" t="0"/>
          <a:stretch/>
        </p:blipFill>
        <p:spPr>
          <a:xfrm>
            <a:off x="404206" y="4937761"/>
            <a:ext cx="8301945" cy="12767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
        <p:nvSpPr>
          <p:cNvPr id="178" name="Google Shape;178;p14"/>
          <p:cNvSpPr/>
          <p:nvPr/>
        </p:nvSpPr>
        <p:spPr>
          <a:xfrm>
            <a:off x="639763" y="304800"/>
            <a:ext cx="7620000" cy="68627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200" u="none" cap="none" strike="noStrike">
                <a:solidFill>
                  <a:srgbClr val="0070C0"/>
                </a:solidFill>
                <a:latin typeface="Calibri"/>
                <a:ea typeface="Calibri"/>
                <a:cs typeface="Calibri"/>
                <a:sym typeface="Calibri"/>
              </a:rPr>
              <a:t>EXP 2 小考題目</a:t>
            </a:r>
            <a:endParaRPr/>
          </a:p>
          <a:p>
            <a:pPr indent="0" lvl="0" marL="0" marR="0" rtl="0" algn="l">
              <a:spcBef>
                <a:spcPts val="0"/>
              </a:spcBef>
              <a:spcAft>
                <a:spcPts val="0"/>
              </a:spcAft>
              <a:buNone/>
            </a:pPr>
            <a:r>
              <a:t/>
            </a:r>
            <a:endParaRPr b="0" i="0" sz="2200" u="none"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(40%) 請畫出分餾裝置圖 (夾子、溫度計、止洩帶、冷凝管的水流向、封口夾、氣球、冰浴水量) </a:t>
            </a:r>
            <a:r>
              <a:rPr b="0" i="0" lang="en-US" sz="2200" u="none" cap="none" strike="noStrike">
                <a:solidFill>
                  <a:srgbClr val="CC00CC"/>
                </a:solidFill>
                <a:latin typeface="Calibri"/>
                <a:ea typeface="Calibri"/>
                <a:cs typeface="Calibri"/>
                <a:sym typeface="Calibri"/>
              </a:rPr>
              <a:t>Draw a diagram of the fractionation device (including clip, thermometer, thread seal tape, water flow direction of the condenser, sealing clip, balloon, water volume of the ice bath)</a:t>
            </a:r>
            <a:endParaRPr/>
          </a:p>
          <a:p>
            <a:pPr indent="-342900" lvl="0" marL="342900" marR="0" rtl="0" algn="l">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(20%) 請簡述簡單蒸餾和分餾的差別 (至少寫出兩種差別) </a:t>
            </a:r>
            <a:r>
              <a:rPr b="0" i="0" lang="en-US" sz="2200" u="none" cap="none" strike="noStrike">
                <a:solidFill>
                  <a:srgbClr val="CC00CC"/>
                </a:solidFill>
                <a:latin typeface="Calibri"/>
                <a:ea typeface="Calibri"/>
                <a:cs typeface="Calibri"/>
                <a:sym typeface="Calibri"/>
              </a:rPr>
              <a:t>Briefly describe the difference between simple distillation and fractionation (at least two differences)</a:t>
            </a:r>
            <a:endParaRPr/>
          </a:p>
          <a:p>
            <a:pPr indent="-342900" lvl="0" marL="342900" marR="0" rtl="0" algn="l">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(15%)請劃出溫度計最適當的位置 </a:t>
            </a:r>
            <a:r>
              <a:rPr b="0" i="0" lang="en-US" sz="2200" u="none" cap="none" strike="noStrike">
                <a:solidFill>
                  <a:srgbClr val="CC00CC"/>
                </a:solidFill>
                <a:latin typeface="Calibri"/>
                <a:ea typeface="Calibri"/>
                <a:cs typeface="Calibri"/>
                <a:sym typeface="Calibri"/>
              </a:rPr>
              <a:t>Draw the most appropriate position of the thermometer</a:t>
            </a:r>
            <a:endParaRPr/>
          </a:p>
          <a:p>
            <a:pPr indent="-342900" lvl="0" marL="342900" marR="0" rtl="0" algn="l">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(15%)</a:t>
            </a:r>
            <a:r>
              <a:rPr b="0" i="0" lang="en-US" sz="2200" u="none" cap="none" strike="noStrike">
                <a:solidFill>
                  <a:schemeClr val="dk1"/>
                </a:solidFill>
                <a:latin typeface="DFKai-SB"/>
                <a:ea typeface="DFKai-SB"/>
                <a:cs typeface="DFKai-SB"/>
                <a:sym typeface="DFKai-SB"/>
              </a:rPr>
              <a:t>出入水口下進下出的原因</a:t>
            </a:r>
            <a:r>
              <a:rPr b="0" i="0" lang="en-US" sz="2200" u="none" cap="none" strike="noStrike">
                <a:solidFill>
                  <a:srgbClr val="CC00CC"/>
                </a:solidFill>
                <a:latin typeface="Calibri"/>
                <a:ea typeface="Calibri"/>
                <a:cs typeface="Calibri"/>
                <a:sym typeface="Calibri"/>
              </a:rPr>
              <a:t>The reason of water in and out from lower to higher position. </a:t>
            </a:r>
            <a:endParaRPr/>
          </a:p>
          <a:p>
            <a:pPr indent="-342900" lvl="0" marL="342900" marR="0" rtl="0" algn="l">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(10%)</a:t>
            </a:r>
            <a:r>
              <a:rPr b="0" i="0" lang="en-US" sz="2200" u="none" cap="none" strike="noStrike">
                <a:solidFill>
                  <a:schemeClr val="dk1"/>
                </a:solidFill>
                <a:latin typeface="DFKai-SB"/>
                <a:ea typeface="DFKai-SB"/>
                <a:cs typeface="DFKai-SB"/>
                <a:sym typeface="DFKai-SB"/>
              </a:rPr>
              <a:t>不加攪拌石到蒸餾瓶中，容易發生何種現象? </a:t>
            </a:r>
            <a:r>
              <a:rPr b="0" i="0" lang="en-US" sz="2200" u="none" cap="none" strike="noStrike">
                <a:solidFill>
                  <a:srgbClr val="CC00CC"/>
                </a:solidFill>
                <a:latin typeface="Calibri"/>
                <a:ea typeface="Calibri"/>
                <a:cs typeface="Calibri"/>
                <a:sym typeface="Calibri"/>
              </a:rPr>
              <a:t>What kind of phenomenon is easy to happen without adding a stir bar to the distillation flask?</a:t>
            </a:r>
            <a:endParaRPr/>
          </a:p>
          <a:p>
            <a:pPr indent="-203200" lvl="0" marL="342900" marR="0" rtl="0" algn="l">
              <a:spcBef>
                <a:spcPts val="0"/>
              </a:spcBef>
              <a:spcAft>
                <a:spcPts val="0"/>
              </a:spcAft>
              <a:buClr>
                <a:schemeClr val="dk1"/>
              </a:buClr>
              <a:buSzPts val="2200"/>
              <a:buFont typeface="Arial"/>
              <a:buNone/>
            </a:pPr>
            <a:r>
              <a:t/>
            </a:r>
            <a:endParaRPr b="0" i="0" sz="2200" u="none" cap="none" strike="noStrike">
              <a:solidFill>
                <a:schemeClr val="dk1"/>
              </a:solidFill>
              <a:latin typeface="DFKai-SB"/>
              <a:ea typeface="DFKai-SB"/>
              <a:cs typeface="DFKai-SB"/>
              <a:sym typeface="DFKai-SB"/>
            </a:endParaRPr>
          </a:p>
          <a:p>
            <a:pPr indent="-203200" lvl="0" marL="342900" marR="0" rtl="0" algn="l">
              <a:spcBef>
                <a:spcPts val="0"/>
              </a:spcBef>
              <a:spcAft>
                <a:spcPts val="0"/>
              </a:spcAft>
              <a:buClr>
                <a:schemeClr val="dk1"/>
              </a:buClr>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5"/>
          <p:cNvSpPr txBox="1"/>
          <p:nvPr>
            <p:ph type="ctrTitle"/>
          </p:nvPr>
        </p:nvSpPr>
        <p:spPr>
          <a:xfrm>
            <a:off x="533400" y="990600"/>
            <a:ext cx="7932738" cy="1165225"/>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833C0B"/>
              </a:buClr>
              <a:buSzPct val="100000"/>
              <a:buFont typeface="Times New Roman"/>
              <a:buNone/>
            </a:pPr>
            <a:r>
              <a:rPr b="1" lang="en-US" sz="3600">
                <a:solidFill>
                  <a:srgbClr val="833C0B"/>
                </a:solidFill>
                <a:latin typeface="Times New Roman"/>
                <a:ea typeface="Times New Roman"/>
                <a:cs typeface="Times New Roman"/>
                <a:sym typeface="Times New Roman"/>
              </a:rPr>
              <a:t>Experiment 3</a:t>
            </a:r>
            <a:br>
              <a:rPr lang="en-US" sz="3600">
                <a:solidFill>
                  <a:srgbClr val="0000FF"/>
                </a:solidFill>
                <a:latin typeface="Times New Roman"/>
                <a:ea typeface="Times New Roman"/>
                <a:cs typeface="Times New Roman"/>
                <a:sym typeface="Times New Roman"/>
              </a:rPr>
            </a:br>
            <a:br>
              <a:rPr lang="en-US" sz="3600">
                <a:solidFill>
                  <a:srgbClr val="0000FF"/>
                </a:solidFill>
                <a:latin typeface="Times New Roman"/>
                <a:ea typeface="Times New Roman"/>
                <a:cs typeface="Times New Roman"/>
                <a:sym typeface="Times New Roman"/>
              </a:rPr>
            </a:br>
            <a:br>
              <a:rPr lang="en-US" sz="3600">
                <a:solidFill>
                  <a:srgbClr val="0000FF"/>
                </a:solidFill>
                <a:latin typeface="Quintessential"/>
                <a:ea typeface="Quintessential"/>
                <a:cs typeface="Quintessential"/>
                <a:sym typeface="Quintessential"/>
              </a:rPr>
            </a:br>
            <a:r>
              <a:rPr lang="en-US" sz="4900">
                <a:solidFill>
                  <a:srgbClr val="0000FF"/>
                </a:solidFill>
                <a:latin typeface="Limelight"/>
                <a:ea typeface="Limelight"/>
                <a:cs typeface="Limelight"/>
                <a:sym typeface="Limelight"/>
              </a:rPr>
              <a:t>Recrystallization</a:t>
            </a:r>
            <a:r>
              <a:rPr lang="en-US" sz="3600">
                <a:solidFill>
                  <a:srgbClr val="0000FF"/>
                </a:solidFill>
                <a:latin typeface="Times New Roman"/>
                <a:ea typeface="Times New Roman"/>
                <a:cs typeface="Times New Roman"/>
                <a:sym typeface="Times New Roman"/>
              </a:rPr>
              <a:t> </a:t>
            </a:r>
            <a:endParaRPr sz="3600">
              <a:solidFill>
                <a:srgbClr val="0000FF"/>
              </a:solidFill>
              <a:latin typeface="Times New Roman"/>
              <a:ea typeface="Times New Roman"/>
              <a:cs typeface="Times New Roman"/>
              <a:sym typeface="Times New Roman"/>
            </a:endParaRPr>
          </a:p>
        </p:txBody>
      </p:sp>
      <p:sp>
        <p:nvSpPr>
          <p:cNvPr id="184" name="Google Shape;184;p15"/>
          <p:cNvSpPr txBox="1"/>
          <p:nvPr/>
        </p:nvSpPr>
        <p:spPr>
          <a:xfrm>
            <a:off x="1371600" y="3048000"/>
            <a:ext cx="7315200" cy="282575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i="0" lang="en-US" sz="1800" u="none" cap="none" strike="noStrike">
                <a:solidFill>
                  <a:srgbClr val="003300"/>
                </a:solidFill>
                <a:latin typeface="Calibri"/>
                <a:ea typeface="Calibri"/>
                <a:cs typeface="Calibri"/>
                <a:sym typeface="Calibri"/>
              </a:rPr>
              <a:t>                   </a:t>
            </a:r>
            <a:r>
              <a:rPr b="1" i="0" lang="en-US" sz="3200" u="none" cap="none" strike="noStrike">
                <a:solidFill>
                  <a:srgbClr val="006600"/>
                </a:solidFill>
                <a:latin typeface="Calibri"/>
                <a:ea typeface="Calibri"/>
                <a:cs typeface="Calibri"/>
                <a:sym typeface="Calibri"/>
              </a:rPr>
              <a:t>實驗目的</a:t>
            </a:r>
            <a:endParaRPr b="1" i="0" sz="3200" u="none" cap="none" strike="noStrike">
              <a:solidFill>
                <a:srgbClr val="006600"/>
              </a:solidFill>
              <a:latin typeface="Calibri"/>
              <a:ea typeface="Calibri"/>
              <a:cs typeface="Calibri"/>
              <a:sym typeface="Calibri"/>
            </a:endParaRPr>
          </a:p>
          <a:p>
            <a:pPr indent="0" lvl="0" marL="0" marR="0" rtl="0" algn="l">
              <a:lnSpc>
                <a:spcPct val="120000"/>
              </a:lnSpc>
              <a:spcBef>
                <a:spcPts val="0"/>
              </a:spcBef>
              <a:spcAft>
                <a:spcPts val="0"/>
              </a:spcAft>
              <a:buNone/>
            </a:pPr>
            <a:r>
              <a:t/>
            </a:r>
            <a:endParaRPr b="1" i="0" sz="3200" u="none" cap="none" strike="noStrike">
              <a:solidFill>
                <a:srgbClr val="833C0B"/>
              </a:solidFill>
              <a:latin typeface="Calibri"/>
              <a:ea typeface="Calibri"/>
              <a:cs typeface="Calibri"/>
              <a:sym typeface="Calibri"/>
            </a:endParaRPr>
          </a:p>
          <a:p>
            <a:pPr indent="0" lvl="0" marL="0" marR="0" rtl="0" algn="l">
              <a:spcBef>
                <a:spcPts val="0"/>
              </a:spcBef>
              <a:spcAft>
                <a:spcPts val="0"/>
              </a:spcAft>
              <a:buNone/>
            </a:pPr>
            <a:r>
              <a:rPr b="1" i="0" lang="en-US" sz="2400" u="none" cap="none" strike="noStrike">
                <a:solidFill>
                  <a:srgbClr val="833C0B"/>
                </a:solidFill>
                <a:latin typeface="Calibri"/>
                <a:ea typeface="Calibri"/>
                <a:cs typeface="Calibri"/>
                <a:sym typeface="Calibri"/>
              </a:rPr>
              <a:t>1.尋找適當的溶劑。</a:t>
            </a:r>
            <a:endParaRPr/>
          </a:p>
          <a:p>
            <a:pPr indent="0" lvl="0" marL="0" marR="0" rtl="0" algn="l">
              <a:spcBef>
                <a:spcPts val="0"/>
              </a:spcBef>
              <a:spcAft>
                <a:spcPts val="0"/>
              </a:spcAft>
              <a:buNone/>
            </a:pPr>
            <a:r>
              <a:rPr b="1" i="0" lang="en-US" sz="2400" u="none" cap="none" strike="noStrike">
                <a:solidFill>
                  <a:srgbClr val="833C0B"/>
                </a:solidFill>
                <a:latin typeface="Calibri"/>
                <a:ea typeface="Calibri"/>
                <a:cs typeface="Calibri"/>
                <a:sym typeface="Calibri"/>
              </a:rPr>
              <a:t>2.單溶劑再結晶與雙溶劑再結晶的選擇及差異?</a:t>
            </a:r>
            <a:endParaRPr b="1" i="0" sz="2400" u="none" cap="none" strike="noStrike">
              <a:solidFill>
                <a:srgbClr val="833C0B"/>
              </a:solidFill>
              <a:latin typeface="Calibri"/>
              <a:ea typeface="Calibri"/>
              <a:cs typeface="Calibri"/>
              <a:sym typeface="Calibri"/>
            </a:endParaRPr>
          </a:p>
          <a:p>
            <a:pPr indent="0" lvl="0" marL="0" marR="0" rtl="0" algn="l">
              <a:spcBef>
                <a:spcPts val="0"/>
              </a:spcBef>
              <a:spcAft>
                <a:spcPts val="0"/>
              </a:spcAft>
              <a:buNone/>
            </a:pPr>
            <a:r>
              <a:rPr b="1" i="0" lang="en-US" sz="2400" u="none" cap="none" strike="noStrike">
                <a:solidFill>
                  <a:srgbClr val="833C0B"/>
                </a:solidFill>
                <a:latin typeface="Calibri"/>
                <a:ea typeface="Calibri"/>
                <a:cs typeface="Calibri"/>
                <a:sym typeface="Calibri"/>
              </a:rPr>
              <a:t>3.再結晶的標準步驟。</a:t>
            </a:r>
            <a:endParaRPr/>
          </a:p>
          <a:p>
            <a:pPr indent="0" lvl="0" marL="0" marR="0" rtl="0" algn="l">
              <a:spcBef>
                <a:spcPts val="0"/>
              </a:spcBef>
              <a:spcAft>
                <a:spcPts val="0"/>
              </a:spcAft>
              <a:buNone/>
            </a:pPr>
            <a:r>
              <a:t/>
            </a:r>
            <a:endParaRPr b="1" i="0" sz="2400" u="none" cap="none" strike="noStrike">
              <a:solidFill>
                <a:srgbClr val="833C0B"/>
              </a:solidFill>
              <a:latin typeface="Calibri"/>
              <a:ea typeface="Calibri"/>
              <a:cs typeface="Calibri"/>
              <a:sym typeface="Calibri"/>
            </a:endParaRPr>
          </a:p>
        </p:txBody>
      </p:sp>
      <p:sp>
        <p:nvSpPr>
          <p:cNvPr id="185" name="Google Shape;185;p15"/>
          <p:cNvSpPr/>
          <p:nvPr/>
        </p:nvSpPr>
        <p:spPr>
          <a:xfrm>
            <a:off x="3276600" y="4941888"/>
            <a:ext cx="457200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3600" u="none" cap="none" strike="noStrike">
              <a:solidFill>
                <a:schemeClr val="dk1"/>
              </a:solidFill>
              <a:latin typeface="Times New Roman"/>
              <a:ea typeface="Times New Roman"/>
              <a:cs typeface="Times New Roman"/>
              <a:sym typeface="Times New Roman"/>
            </a:endParaRPr>
          </a:p>
        </p:txBody>
      </p:sp>
      <p:sp>
        <p:nvSpPr>
          <p:cNvPr id="186" name="Google Shape;186;p15"/>
          <p:cNvSpPr/>
          <p:nvPr/>
        </p:nvSpPr>
        <p:spPr>
          <a:xfrm>
            <a:off x="1143000" y="3962400"/>
            <a:ext cx="6858000" cy="1828800"/>
          </a:xfrm>
          <a:prstGeom prst="roundRect">
            <a:avLst>
              <a:gd fmla="val 16667" name="adj"/>
            </a:avLst>
          </a:prstGeom>
          <a:noFill/>
          <a:ln cap="flat" cmpd="sng" w="285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7" name="Google Shape;187;p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
        <p:nvSpPr>
          <p:cNvPr id="193" name="Google Shape;193;p16"/>
          <p:cNvSpPr/>
          <p:nvPr/>
        </p:nvSpPr>
        <p:spPr>
          <a:xfrm>
            <a:off x="146050" y="4097338"/>
            <a:ext cx="8382000" cy="1435100"/>
          </a:xfrm>
          <a:prstGeom prst="rect">
            <a:avLst/>
          </a:prstGeom>
          <a:noFill/>
          <a:ln>
            <a:noFill/>
          </a:ln>
        </p:spPr>
        <p:txBody>
          <a:bodyPr anchorCtr="0" anchor="t" bIns="45700" lIns="91425" spcFirstLastPara="1" rIns="91425" wrap="square" tIns="45700">
            <a:spAutoFit/>
          </a:bodyPr>
          <a:lstStyle/>
          <a:p>
            <a:pPr indent="-274320" lvl="0" marL="548640" marR="0" rtl="0" algn="l">
              <a:spcBef>
                <a:spcPts val="0"/>
              </a:spcBef>
              <a:spcAft>
                <a:spcPts val="0"/>
              </a:spcAft>
              <a:buNone/>
            </a:pPr>
            <a:r>
              <a:rPr b="1" i="0" lang="en-US" sz="2800" u="none" cap="none" strike="noStrike">
                <a:solidFill>
                  <a:srgbClr val="FF0000"/>
                </a:solidFill>
                <a:latin typeface="Calibri"/>
                <a:ea typeface="Calibri"/>
                <a:cs typeface="Calibri"/>
                <a:sym typeface="Calibri"/>
              </a:rPr>
              <a:t>EXTRA Q1進行實作後，哪些步驟會影響再結晶成敗，其因素是什麼?  </a:t>
            </a:r>
            <a:r>
              <a:rPr b="1" i="0" lang="en-US" sz="2800" u="none" cap="none" strike="noStrike">
                <a:solidFill>
                  <a:srgbClr val="4E1610"/>
                </a:solidFill>
                <a:latin typeface="Calibri"/>
                <a:ea typeface="Calibri"/>
                <a:cs typeface="Calibri"/>
                <a:sym typeface="Calibri"/>
              </a:rPr>
              <a:t>(可條列或表格)</a:t>
            </a:r>
            <a:endParaRPr b="0" i="0" sz="2800" u="none" cap="none" strike="noStrike">
              <a:solidFill>
                <a:srgbClr val="666666"/>
              </a:solidFill>
              <a:latin typeface="Calibri"/>
              <a:ea typeface="Calibri"/>
              <a:cs typeface="Calibri"/>
              <a:sym typeface="Calibri"/>
            </a:endParaRPr>
          </a:p>
          <a:p>
            <a:pPr indent="-274320" lvl="0" marL="548640" marR="0" rtl="0" algn="l">
              <a:spcBef>
                <a:spcPts val="370"/>
              </a:spcBef>
              <a:spcAft>
                <a:spcPts val="0"/>
              </a:spcAft>
              <a:buNone/>
            </a:pPr>
            <a:r>
              <a:rPr b="1" i="0" lang="en-US" sz="2800" u="none" cap="none" strike="noStrike">
                <a:solidFill>
                  <a:srgbClr val="FF0000"/>
                </a:solidFill>
                <a:latin typeface="Calibri"/>
                <a:ea typeface="Calibri"/>
                <a:cs typeface="Calibri"/>
                <a:sym typeface="Calibri"/>
              </a:rPr>
              <a:t>EXTRA Q2請問造成熔點不準的原因，為什麼?</a:t>
            </a:r>
            <a:endParaRPr b="0" i="0" sz="2800" u="none" cap="none" strike="noStrike">
              <a:solidFill>
                <a:srgbClr val="666666"/>
              </a:solidFill>
              <a:latin typeface="Calibri"/>
              <a:ea typeface="Calibri"/>
              <a:cs typeface="Calibri"/>
              <a:sym typeface="Calibri"/>
            </a:endParaRPr>
          </a:p>
        </p:txBody>
      </p:sp>
      <p:sp>
        <p:nvSpPr>
          <p:cNvPr id="194" name="Google Shape;194;p16"/>
          <p:cNvSpPr txBox="1"/>
          <p:nvPr/>
        </p:nvSpPr>
        <p:spPr>
          <a:xfrm>
            <a:off x="430213" y="152400"/>
            <a:ext cx="7772400" cy="76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4000"/>
              <a:buFont typeface="Noto Sans Symbols"/>
              <a:buNone/>
            </a:pPr>
            <a:r>
              <a:rPr b="0" i="0" lang="en-US" sz="4000" u="none" cap="none" strike="noStrike">
                <a:solidFill>
                  <a:srgbClr val="0000FF"/>
                </a:solidFill>
                <a:latin typeface="Libre Franklin"/>
                <a:ea typeface="Libre Franklin"/>
                <a:cs typeface="Libre Franklin"/>
                <a:sym typeface="Libre Franklin"/>
              </a:rPr>
              <a:t>Questions</a:t>
            </a:r>
            <a:endParaRPr b="0" i="0" sz="4000" u="none" cap="none" strike="noStrike">
              <a:solidFill>
                <a:srgbClr val="0000FF"/>
              </a:solidFill>
              <a:latin typeface="Libre Franklin"/>
              <a:ea typeface="Libre Franklin"/>
              <a:cs typeface="Libre Franklin"/>
              <a:sym typeface="Libre Franklin"/>
            </a:endParaRPr>
          </a:p>
        </p:txBody>
      </p:sp>
      <p:sp>
        <p:nvSpPr>
          <p:cNvPr id="195" name="Google Shape;195;p16"/>
          <p:cNvSpPr/>
          <p:nvPr/>
        </p:nvSpPr>
        <p:spPr>
          <a:xfrm>
            <a:off x="474663" y="1176338"/>
            <a:ext cx="8212137" cy="26765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6. Why is gravity filtration rather than suction filtration used to remove suspended impurities and charcoal from a hot solution? </a:t>
            </a:r>
            <a:endParaRPr b="0" i="0" sz="28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9. Why is the final product from the recrystallization process isolated by vacuum filtration rather than gravity filtration?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7"/>
          <p:cNvSpPr txBox="1"/>
          <p:nvPr>
            <p:ph idx="1" type="body"/>
          </p:nvPr>
        </p:nvSpPr>
        <p:spPr>
          <a:xfrm>
            <a:off x="755650" y="549275"/>
            <a:ext cx="7704138" cy="532765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6. Why is gravity filtration rather than suction filtration used to remove suspended impurities and charcoal from a hot solution?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0000FF"/>
              </a:buClr>
              <a:buSzPts val="2400"/>
              <a:buFont typeface="Noto Sans Symbols"/>
              <a:buNone/>
            </a:pPr>
            <a:r>
              <a:rPr lang="en-US" sz="2400">
                <a:solidFill>
                  <a:srgbClr val="0000FF"/>
                </a:solidFill>
                <a:latin typeface="Times New Roman"/>
                <a:ea typeface="Times New Roman"/>
                <a:cs typeface="Times New Roman"/>
                <a:sym typeface="Times New Roman"/>
              </a:rPr>
              <a:t>Ans: During suction filtration of a hot solution, evaporation of the solvent takes place with attendant evaporative cooling. The combination of these two effects causes crystals to form and clog the Büchner or Hirsch funnel.</a:t>
            </a:r>
            <a:endParaRPr/>
          </a:p>
          <a:p>
            <a:pPr indent="0" lvl="0" marL="0" rtl="0" algn="l">
              <a:lnSpc>
                <a:spcPct val="90000"/>
              </a:lnSpc>
              <a:spcBef>
                <a:spcPts val="1000"/>
              </a:spcBef>
              <a:spcAft>
                <a:spcPts val="0"/>
              </a:spcAft>
              <a:buClr>
                <a:schemeClr val="dk1"/>
              </a:buClr>
              <a:buSzPts val="2400"/>
              <a:buFont typeface="Noto Sans Symbols"/>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9. Why is the final product from the recrystallization process isolated by vacuum filtration rather than gravity filtration?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0000FF"/>
              </a:buClr>
              <a:buSzPts val="2400"/>
              <a:buFont typeface="Noto Sans Symbols"/>
              <a:buNone/>
            </a:pPr>
            <a:r>
              <a:rPr lang="en-US" sz="2400">
                <a:solidFill>
                  <a:srgbClr val="0000FF"/>
                </a:solidFill>
                <a:latin typeface="Times New Roman"/>
                <a:ea typeface="Times New Roman"/>
                <a:cs typeface="Times New Roman"/>
                <a:sym typeface="Times New Roman"/>
              </a:rPr>
              <a:t>Ans: Vacuum filtration is a much more efficient method for removing solvent from the crystals than is gravity filtration. </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201" name="Google Shape;201;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8"/>
          <p:cNvSpPr txBox="1"/>
          <p:nvPr>
            <p:ph idx="1" type="body"/>
          </p:nvPr>
        </p:nvSpPr>
        <p:spPr>
          <a:xfrm>
            <a:off x="445770" y="570403"/>
            <a:ext cx="7886700" cy="6013277"/>
          </a:xfrm>
          <a:prstGeom prst="rect">
            <a:avLst/>
          </a:prstGeom>
          <a:noFill/>
          <a:ln>
            <a:noFill/>
          </a:ln>
        </p:spPr>
        <p:txBody>
          <a:bodyPr anchorCtr="0" anchor="t" bIns="45700" lIns="91425" spcFirstLastPara="1" rIns="91425" wrap="square" tIns="45700">
            <a:normAutofit/>
          </a:bodyPr>
          <a:lstStyle/>
          <a:p>
            <a:pPr indent="-274320" lvl="0" marL="548640" rtl="0" algn="l">
              <a:lnSpc>
                <a:spcPct val="90000"/>
              </a:lnSpc>
              <a:spcBef>
                <a:spcPts val="0"/>
              </a:spcBef>
              <a:spcAft>
                <a:spcPts val="0"/>
              </a:spcAft>
              <a:buClr>
                <a:srgbClr val="FF0000"/>
              </a:buClr>
              <a:buSzPts val="2800"/>
              <a:buChar char="•"/>
            </a:pPr>
            <a:r>
              <a:rPr b="1" lang="en-US">
                <a:solidFill>
                  <a:srgbClr val="FF0000"/>
                </a:solidFill>
              </a:rPr>
              <a:t>EXTRA Q1進行實作後，哪些步驟會影響再結晶成敗，其因素是什麼?  </a:t>
            </a:r>
            <a:r>
              <a:rPr b="1" lang="en-US">
                <a:solidFill>
                  <a:srgbClr val="4E1610"/>
                </a:solidFill>
              </a:rPr>
              <a:t>(可條列或表格)</a:t>
            </a:r>
            <a:endParaRPr/>
          </a:p>
          <a:p>
            <a:pPr indent="-96520" lvl="0" marL="548640" rtl="0" algn="l">
              <a:lnSpc>
                <a:spcPct val="90000"/>
              </a:lnSpc>
              <a:spcBef>
                <a:spcPts val="370"/>
              </a:spcBef>
              <a:spcAft>
                <a:spcPts val="0"/>
              </a:spcAft>
              <a:buClr>
                <a:schemeClr val="dk1"/>
              </a:buClr>
              <a:buSzPts val="2800"/>
              <a:buNone/>
            </a:pPr>
            <a:r>
              <a:t/>
            </a:r>
            <a:endParaRPr b="1">
              <a:solidFill>
                <a:srgbClr val="4E1610"/>
              </a:solidFill>
            </a:endParaRPr>
          </a:p>
          <a:p>
            <a:pPr indent="-96520" lvl="0" marL="548640" rtl="0" algn="l">
              <a:lnSpc>
                <a:spcPct val="90000"/>
              </a:lnSpc>
              <a:spcBef>
                <a:spcPts val="370"/>
              </a:spcBef>
              <a:spcAft>
                <a:spcPts val="0"/>
              </a:spcAft>
              <a:buClr>
                <a:schemeClr val="dk1"/>
              </a:buClr>
              <a:buSzPts val="2800"/>
              <a:buNone/>
            </a:pPr>
            <a:r>
              <a:t/>
            </a:r>
            <a:endParaRPr b="1">
              <a:solidFill>
                <a:srgbClr val="4E1610"/>
              </a:solidFill>
            </a:endParaRPr>
          </a:p>
          <a:p>
            <a:pPr indent="-96520" lvl="0" marL="548640" rtl="0" algn="l">
              <a:lnSpc>
                <a:spcPct val="90000"/>
              </a:lnSpc>
              <a:spcBef>
                <a:spcPts val="370"/>
              </a:spcBef>
              <a:spcAft>
                <a:spcPts val="0"/>
              </a:spcAft>
              <a:buClr>
                <a:schemeClr val="dk1"/>
              </a:buClr>
              <a:buSzPts val="2800"/>
              <a:buNone/>
            </a:pPr>
            <a:r>
              <a:t/>
            </a:r>
            <a:endParaRPr>
              <a:solidFill>
                <a:srgbClr val="666666"/>
              </a:solidFill>
            </a:endParaRPr>
          </a:p>
          <a:p>
            <a:pPr indent="-96520" lvl="0" marL="548640" rtl="0" algn="l">
              <a:lnSpc>
                <a:spcPct val="90000"/>
              </a:lnSpc>
              <a:spcBef>
                <a:spcPts val="370"/>
              </a:spcBef>
              <a:spcAft>
                <a:spcPts val="0"/>
              </a:spcAft>
              <a:buClr>
                <a:schemeClr val="dk1"/>
              </a:buClr>
              <a:buSzPts val="2800"/>
              <a:buNone/>
            </a:pPr>
            <a:r>
              <a:t/>
            </a:r>
            <a:endParaRPr b="1">
              <a:solidFill>
                <a:srgbClr val="FF0000"/>
              </a:solidFill>
            </a:endParaRPr>
          </a:p>
          <a:p>
            <a:pPr indent="-96520" lvl="0" marL="548640" rtl="0" algn="l">
              <a:lnSpc>
                <a:spcPct val="90000"/>
              </a:lnSpc>
              <a:spcBef>
                <a:spcPts val="370"/>
              </a:spcBef>
              <a:spcAft>
                <a:spcPts val="0"/>
              </a:spcAft>
              <a:buClr>
                <a:schemeClr val="dk1"/>
              </a:buClr>
              <a:buSzPts val="2800"/>
              <a:buNone/>
            </a:pPr>
            <a:r>
              <a:t/>
            </a:r>
            <a:endParaRPr b="1">
              <a:solidFill>
                <a:srgbClr val="FF0000"/>
              </a:solidFill>
            </a:endParaRPr>
          </a:p>
          <a:p>
            <a:pPr indent="-96520" lvl="0" marL="548640" rtl="0" algn="l">
              <a:lnSpc>
                <a:spcPct val="90000"/>
              </a:lnSpc>
              <a:spcBef>
                <a:spcPts val="370"/>
              </a:spcBef>
              <a:spcAft>
                <a:spcPts val="0"/>
              </a:spcAft>
              <a:buClr>
                <a:schemeClr val="dk1"/>
              </a:buClr>
              <a:buSzPts val="2800"/>
              <a:buNone/>
            </a:pPr>
            <a:r>
              <a:t/>
            </a:r>
            <a:endParaRPr b="1">
              <a:solidFill>
                <a:srgbClr val="FF0000"/>
              </a:solidFill>
            </a:endParaRPr>
          </a:p>
          <a:p>
            <a:pPr indent="-96520" lvl="0" marL="548640" rtl="0" algn="l">
              <a:lnSpc>
                <a:spcPct val="90000"/>
              </a:lnSpc>
              <a:spcBef>
                <a:spcPts val="370"/>
              </a:spcBef>
              <a:spcAft>
                <a:spcPts val="0"/>
              </a:spcAft>
              <a:buClr>
                <a:schemeClr val="dk1"/>
              </a:buClr>
              <a:buSzPts val="2800"/>
              <a:buNone/>
            </a:pPr>
            <a:r>
              <a:t/>
            </a:r>
            <a:endParaRPr b="1">
              <a:solidFill>
                <a:srgbClr val="FF0000"/>
              </a:solidFill>
            </a:endParaRPr>
          </a:p>
          <a:p>
            <a:pPr indent="-274320" lvl="0" marL="548640" rtl="0" algn="l">
              <a:lnSpc>
                <a:spcPct val="90000"/>
              </a:lnSpc>
              <a:spcBef>
                <a:spcPts val="370"/>
              </a:spcBef>
              <a:spcAft>
                <a:spcPts val="0"/>
              </a:spcAft>
              <a:buClr>
                <a:srgbClr val="FF0000"/>
              </a:buClr>
              <a:buSzPts val="2800"/>
              <a:buChar char="•"/>
            </a:pPr>
            <a:r>
              <a:rPr b="1" lang="en-US">
                <a:solidFill>
                  <a:srgbClr val="FF0000"/>
                </a:solidFill>
              </a:rPr>
              <a:t>EXTRA Q2請問造成熔點不準的原因，為什麼?</a:t>
            </a:r>
            <a:endParaRPr>
              <a:solidFill>
                <a:srgbClr val="666666"/>
              </a:solidFill>
            </a:endParaRPr>
          </a:p>
          <a:p>
            <a:pPr indent="-50800" lvl="0" marL="228600" rtl="0" algn="l">
              <a:lnSpc>
                <a:spcPct val="90000"/>
              </a:lnSpc>
              <a:spcBef>
                <a:spcPts val="1000"/>
              </a:spcBef>
              <a:spcAft>
                <a:spcPts val="0"/>
              </a:spcAft>
              <a:buClr>
                <a:schemeClr val="dk1"/>
              </a:buClr>
              <a:buSzPts val="2800"/>
              <a:buNone/>
            </a:pPr>
            <a:r>
              <a:t/>
            </a:r>
            <a:endParaRPr/>
          </a:p>
        </p:txBody>
      </p:sp>
      <p:pic>
        <p:nvPicPr>
          <p:cNvPr id="207" name="Google Shape;207;p18"/>
          <p:cNvPicPr preferRelativeResize="0"/>
          <p:nvPr/>
        </p:nvPicPr>
        <p:blipFill rotWithShape="1">
          <a:blip r:embed="rId3">
            <a:alphaModFix/>
          </a:blip>
          <a:srcRect b="0" l="0" r="0" t="0"/>
          <a:stretch/>
        </p:blipFill>
        <p:spPr>
          <a:xfrm>
            <a:off x="799408" y="1508472"/>
            <a:ext cx="7679576" cy="2700217"/>
          </a:xfrm>
          <a:prstGeom prst="rect">
            <a:avLst/>
          </a:prstGeom>
          <a:noFill/>
          <a:ln>
            <a:noFill/>
          </a:ln>
        </p:spPr>
      </p:pic>
      <p:pic>
        <p:nvPicPr>
          <p:cNvPr id="208" name="Google Shape;208;p18"/>
          <p:cNvPicPr preferRelativeResize="0"/>
          <p:nvPr/>
        </p:nvPicPr>
        <p:blipFill rotWithShape="1">
          <a:blip r:embed="rId4">
            <a:alphaModFix/>
          </a:blip>
          <a:srcRect b="0" l="0" r="0" t="0"/>
          <a:stretch/>
        </p:blipFill>
        <p:spPr>
          <a:xfrm>
            <a:off x="574316" y="4907393"/>
            <a:ext cx="8428367" cy="1909188"/>
          </a:xfrm>
          <a:prstGeom prst="rect">
            <a:avLst/>
          </a:prstGeom>
          <a:noFill/>
          <a:ln>
            <a:noFill/>
          </a:ln>
        </p:spPr>
      </p:pic>
      <p:sp>
        <p:nvSpPr>
          <p:cNvPr id="209" name="Google Shape;209;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9"/>
          <p:cNvSpPr/>
          <p:nvPr/>
        </p:nvSpPr>
        <p:spPr>
          <a:xfrm>
            <a:off x="152400" y="228600"/>
            <a:ext cx="8839200" cy="69246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rgbClr val="C00000"/>
                </a:solidFill>
                <a:latin typeface="Times New Roman"/>
                <a:ea typeface="Times New Roman"/>
                <a:cs typeface="Times New Roman"/>
                <a:sym typeface="Times New Roman"/>
              </a:rPr>
              <a:t>再結晶</a:t>
            </a:r>
            <a:r>
              <a:rPr b="1" i="0" lang="en-US" sz="2400" u="none" cap="none" strike="noStrike">
                <a:solidFill>
                  <a:schemeClr val="dk1"/>
                </a:solidFill>
                <a:latin typeface="Times New Roman"/>
                <a:ea typeface="Times New Roman"/>
                <a:cs typeface="Times New Roman"/>
                <a:sym typeface="Times New Roman"/>
              </a:rPr>
              <a:t>問題回答：</a:t>
            </a:r>
            <a:endParaRPr b="0" i="0" sz="2400" u="none" cap="none" strike="noStrike">
              <a:solidFill>
                <a:schemeClr val="dk1"/>
              </a:solidFill>
              <a:latin typeface="Times New Roman"/>
              <a:ea typeface="Times New Roman"/>
              <a:cs typeface="Times New Roman"/>
              <a:sym typeface="Times New Roman"/>
            </a:endParaRPr>
          </a:p>
          <a:p>
            <a:pPr indent="-354013" lvl="1" marL="450850" marR="0" rtl="0" algn="l">
              <a:spcBef>
                <a:spcPts val="2400"/>
              </a:spcBef>
              <a:spcAft>
                <a:spcPts val="0"/>
              </a:spcAft>
              <a:buClr>
                <a:schemeClr val="dk1"/>
              </a:buClr>
              <a:buSzPts val="2000"/>
              <a:buFont typeface="Libre Franklin"/>
              <a:buAutoNum type="arabicPeriod"/>
            </a:pPr>
            <a:r>
              <a:rPr b="0" i="0" lang="en-US" sz="2000" u="none" cap="none" strike="noStrike">
                <a:solidFill>
                  <a:schemeClr val="dk1"/>
                </a:solidFill>
                <a:latin typeface="Times New Roman"/>
                <a:ea typeface="Times New Roman"/>
                <a:cs typeface="Times New Roman"/>
                <a:sym typeface="Times New Roman"/>
              </a:rPr>
              <a:t>所需再結晶的有機溶劑需要用何種容器裝盛? 如何加熱? 為什麼? </a:t>
            </a:r>
            <a:r>
              <a:rPr b="0" i="0" lang="en-US" sz="2000" u="none" cap="none" strike="noStrike">
                <a:solidFill>
                  <a:srgbClr val="CC00CC"/>
                </a:solidFill>
                <a:latin typeface="Times New Roman"/>
                <a:ea typeface="Times New Roman"/>
                <a:cs typeface="Times New Roman"/>
                <a:sym typeface="Times New Roman"/>
              </a:rPr>
              <a:t>What kind of container you need to contain the organic solvent that used in recrystallization? How to heat? Why?</a:t>
            </a:r>
            <a:r>
              <a:rPr b="0" i="0" lang="en-US" sz="2000" u="none" cap="none" strike="noStrike">
                <a:solidFill>
                  <a:schemeClr val="dk1"/>
                </a:solidFill>
                <a:latin typeface="Times New Roman"/>
                <a:ea typeface="Times New Roman"/>
                <a:cs typeface="Times New Roman"/>
                <a:sym typeface="Times New Roman"/>
              </a:rPr>
              <a:t>(10%/10%/10%)</a:t>
            </a:r>
            <a:endParaRPr/>
          </a:p>
          <a:p>
            <a:pPr indent="-354013" lvl="1" marL="450850" marR="0" rtl="0" algn="l">
              <a:spcBef>
                <a:spcPts val="2400"/>
              </a:spcBef>
              <a:spcAft>
                <a:spcPts val="0"/>
              </a:spcAft>
              <a:buClr>
                <a:schemeClr val="dk1"/>
              </a:buClr>
              <a:buSzPts val="2000"/>
              <a:buFont typeface="Libre Franklin"/>
              <a:buAutoNum type="arabicPeriod"/>
            </a:pPr>
            <a:r>
              <a:rPr b="0" i="0" lang="en-US" sz="2000" u="none" cap="none" strike="noStrike">
                <a:solidFill>
                  <a:schemeClr val="dk1"/>
                </a:solidFill>
                <a:latin typeface="Times New Roman"/>
                <a:ea typeface="Times New Roman"/>
                <a:cs typeface="Times New Roman"/>
                <a:sym typeface="Times New Roman"/>
              </a:rPr>
              <a:t>可否於溶液沸騰時加入活性碳?為什麼? </a:t>
            </a:r>
            <a:r>
              <a:rPr b="0" i="0" lang="en-US" sz="2000" u="none" cap="none" strike="noStrike">
                <a:solidFill>
                  <a:srgbClr val="CC00CC"/>
                </a:solidFill>
                <a:latin typeface="Times New Roman"/>
                <a:ea typeface="Times New Roman"/>
                <a:cs typeface="Times New Roman"/>
                <a:sym typeface="Times New Roman"/>
              </a:rPr>
              <a:t>Is it OK to add activated carbon when the solution is boiling? Why?</a:t>
            </a:r>
            <a:r>
              <a:rPr b="0" i="0" lang="en-US" sz="2000" u="none" cap="none" strike="noStrike">
                <a:solidFill>
                  <a:schemeClr val="dk1"/>
                </a:solidFill>
                <a:latin typeface="Times New Roman"/>
                <a:ea typeface="Times New Roman"/>
                <a:cs typeface="Times New Roman"/>
                <a:sym typeface="Times New Roman"/>
              </a:rPr>
              <a:t>(10%/10%)</a:t>
            </a:r>
            <a:endParaRPr b="0" i="0" sz="2000" u="none" cap="none" strike="noStrike">
              <a:solidFill>
                <a:schemeClr val="dk1"/>
              </a:solidFill>
              <a:latin typeface="Times New Roman"/>
              <a:ea typeface="Times New Roman"/>
              <a:cs typeface="Times New Roman"/>
              <a:sym typeface="Times New Roman"/>
            </a:endParaRPr>
          </a:p>
          <a:p>
            <a:pPr indent="-354013" lvl="1" marL="450850" marR="0" rtl="0" algn="l">
              <a:spcBef>
                <a:spcPts val="2400"/>
              </a:spcBef>
              <a:spcAft>
                <a:spcPts val="0"/>
              </a:spcAft>
              <a:buClr>
                <a:schemeClr val="dk1"/>
              </a:buClr>
              <a:buSzPts val="2000"/>
              <a:buFont typeface="Libre Franklin"/>
              <a:buAutoNum type="arabicPeriod"/>
            </a:pPr>
            <a:r>
              <a:rPr b="0" i="0" lang="en-US" sz="2000" u="none" cap="none" strike="noStrike">
                <a:solidFill>
                  <a:schemeClr val="dk1"/>
                </a:solidFill>
                <a:latin typeface="Times New Roman"/>
                <a:ea typeface="Times New Roman"/>
                <a:cs typeface="Times New Roman"/>
                <a:sym typeface="Times New Roman"/>
              </a:rPr>
              <a:t>在晶體還沒要析出前，實驗中儘量避免碰觸冷的容器或溶劑，是為了避免甚麼? </a:t>
            </a:r>
            <a:r>
              <a:rPr b="0" i="0" lang="en-US" sz="2000" u="none" cap="none" strike="noStrike">
                <a:solidFill>
                  <a:srgbClr val="CC00CC"/>
                </a:solidFill>
                <a:latin typeface="Times New Roman"/>
                <a:ea typeface="Times New Roman"/>
                <a:cs typeface="Times New Roman"/>
                <a:sym typeface="Times New Roman"/>
              </a:rPr>
              <a:t>Before the crystal has yet to be precipitated, try to avoid touching the cold container or solvent in the experiment. What is it in order to prevent from?</a:t>
            </a:r>
            <a:r>
              <a:rPr b="0" i="0" lang="en-US" sz="2000" u="none" cap="none" strike="noStrike">
                <a:solidFill>
                  <a:schemeClr val="dk1"/>
                </a:solidFill>
                <a:latin typeface="Times New Roman"/>
                <a:ea typeface="Times New Roman"/>
                <a:cs typeface="Times New Roman"/>
                <a:sym typeface="Times New Roman"/>
              </a:rPr>
              <a:t>(10%)</a:t>
            </a:r>
            <a:endParaRPr/>
          </a:p>
          <a:p>
            <a:pPr indent="-354013" lvl="1" marL="450850" marR="0" rtl="0" algn="l">
              <a:spcBef>
                <a:spcPts val="2400"/>
              </a:spcBef>
              <a:spcAft>
                <a:spcPts val="0"/>
              </a:spcAft>
              <a:buClr>
                <a:schemeClr val="dk1"/>
              </a:buClr>
              <a:buSzPts val="2000"/>
              <a:buFont typeface="Libre Franklin"/>
              <a:buAutoNum type="arabicPeriod"/>
            </a:pPr>
            <a:r>
              <a:rPr b="0" i="0" lang="en-US" sz="2000" u="none" cap="none" strike="noStrike">
                <a:solidFill>
                  <a:schemeClr val="dk1"/>
                </a:solidFill>
                <a:latin typeface="Times New Roman"/>
                <a:ea typeface="Times New Roman"/>
                <a:cs typeface="Times New Roman"/>
                <a:sym typeface="Times New Roman"/>
              </a:rPr>
              <a:t>等待晶體析出時應該要注意甚麼?請劃出抽氣過濾裝置。 </a:t>
            </a:r>
            <a:r>
              <a:rPr b="0" i="0" lang="en-US" sz="2000" u="none" cap="none" strike="noStrike">
                <a:solidFill>
                  <a:srgbClr val="CC00CC"/>
                </a:solidFill>
                <a:latin typeface="Times New Roman"/>
                <a:ea typeface="Times New Roman"/>
                <a:cs typeface="Times New Roman"/>
                <a:sym typeface="Times New Roman"/>
              </a:rPr>
              <a:t>What should you pay attention to when waiting for crystal precipitation? Please draw a device of suction filter?</a:t>
            </a:r>
            <a:r>
              <a:rPr b="0" i="0" lang="en-US" sz="2000" u="none" cap="none" strike="noStrike">
                <a:solidFill>
                  <a:schemeClr val="dk1"/>
                </a:solidFill>
                <a:latin typeface="Times New Roman"/>
                <a:ea typeface="Times New Roman"/>
                <a:cs typeface="Times New Roman"/>
                <a:sym typeface="Times New Roman"/>
              </a:rPr>
              <a:t>(10%/20%)</a:t>
            </a:r>
            <a:endParaRPr/>
          </a:p>
          <a:p>
            <a:pPr indent="-354013" lvl="1" marL="450850" marR="0" rtl="0" algn="l">
              <a:spcBef>
                <a:spcPts val="2400"/>
              </a:spcBef>
              <a:spcAft>
                <a:spcPts val="0"/>
              </a:spcAft>
              <a:buClr>
                <a:schemeClr val="dk1"/>
              </a:buClr>
              <a:buSzPts val="2000"/>
              <a:buFont typeface="Libre Franklin"/>
              <a:buAutoNum type="arabicPeriod"/>
            </a:pPr>
            <a:r>
              <a:rPr b="0" i="0" lang="en-US" sz="2000" u="none" cap="none" strike="noStrike">
                <a:solidFill>
                  <a:schemeClr val="dk1"/>
                </a:solidFill>
                <a:latin typeface="Times New Roman"/>
                <a:ea typeface="Times New Roman"/>
                <a:cs typeface="Times New Roman"/>
                <a:sym typeface="Times New Roman"/>
              </a:rPr>
              <a:t>過濾晶體時應該要注意甚麼</a:t>
            </a:r>
            <a:r>
              <a:rPr b="0" i="0" lang="en-US" sz="2400" u="none" cap="none" strike="noStrike">
                <a:solidFill>
                  <a:schemeClr val="dk1"/>
                </a:solidFill>
                <a:latin typeface="Times New Roman"/>
                <a:ea typeface="Times New Roman"/>
                <a:cs typeface="Times New Roman"/>
                <a:sym typeface="Times New Roman"/>
              </a:rPr>
              <a:t>? </a:t>
            </a:r>
            <a:r>
              <a:rPr b="0" i="0" lang="en-US" sz="2000" u="none" cap="none" strike="noStrike">
                <a:solidFill>
                  <a:srgbClr val="CC00CC"/>
                </a:solidFill>
                <a:latin typeface="Times New Roman"/>
                <a:ea typeface="Times New Roman"/>
                <a:cs typeface="Times New Roman"/>
                <a:sym typeface="Times New Roman"/>
              </a:rPr>
              <a:t>What should you pay attention to when filtering crystals?</a:t>
            </a:r>
            <a:r>
              <a:rPr b="0" i="0" lang="en-US" sz="2000" u="none" cap="none" strike="noStrike">
                <a:solidFill>
                  <a:schemeClr val="dk1"/>
                </a:solidFill>
                <a:latin typeface="Times New Roman"/>
                <a:ea typeface="Times New Roman"/>
                <a:cs typeface="Times New Roman"/>
                <a:sym typeface="Times New Roman"/>
              </a:rPr>
              <a:t>(10%)</a:t>
            </a:r>
            <a:endParaRPr/>
          </a:p>
          <a:p>
            <a:pPr indent="-227013" lvl="1" marL="450850" marR="0" rtl="0" algn="l">
              <a:spcBef>
                <a:spcPts val="2400"/>
              </a:spcBef>
              <a:spcAft>
                <a:spcPts val="0"/>
              </a:spcAft>
              <a:buClr>
                <a:schemeClr val="dk1"/>
              </a:buClr>
              <a:buSzPts val="2000"/>
              <a:buFont typeface="Libre Franklin"/>
              <a:buNone/>
            </a:pPr>
            <a:r>
              <a:t/>
            </a:r>
            <a:endParaRPr b="0" i="0" sz="2000" u="none" cap="none" strike="noStrike">
              <a:solidFill>
                <a:schemeClr val="dk1"/>
              </a:solidFill>
              <a:latin typeface="Times New Roman"/>
              <a:ea typeface="Times New Roman"/>
              <a:cs typeface="Times New Roman"/>
              <a:sym typeface="Times New Roman"/>
            </a:endParaRPr>
          </a:p>
        </p:txBody>
      </p:sp>
      <p:cxnSp>
        <p:nvCxnSpPr>
          <p:cNvPr id="215" name="Google Shape;215;p19"/>
          <p:cNvCxnSpPr/>
          <p:nvPr/>
        </p:nvCxnSpPr>
        <p:spPr>
          <a:xfrm>
            <a:off x="0" y="838200"/>
            <a:ext cx="9144000" cy="0"/>
          </a:xfrm>
          <a:prstGeom prst="straightConnector1">
            <a:avLst/>
          </a:prstGeom>
          <a:noFill/>
          <a:ln cap="flat" cmpd="sng" w="19050">
            <a:solidFill>
              <a:schemeClr val="accent1"/>
            </a:solidFill>
            <a:prstDash val="solid"/>
            <a:miter lim="800000"/>
            <a:headEnd len="sm" w="sm" type="none"/>
            <a:tailEnd len="sm" w="sm" type="none"/>
          </a:ln>
        </p:spPr>
      </p:cxnSp>
      <p:sp>
        <p:nvSpPr>
          <p:cNvPr id="216" name="Google Shape;216;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430213" y="152400"/>
            <a:ext cx="7772400" cy="7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FF"/>
              </a:buClr>
              <a:buSzPts val="4400"/>
              <a:buFont typeface="Calibri"/>
              <a:buNone/>
            </a:pPr>
            <a:r>
              <a:rPr lang="en-US">
                <a:solidFill>
                  <a:srgbClr val="0000FF"/>
                </a:solidFill>
              </a:rPr>
              <a:t>Questions</a:t>
            </a:r>
            <a:endParaRPr>
              <a:solidFill>
                <a:srgbClr val="0000FF"/>
              </a:solidFill>
            </a:endParaRPr>
          </a:p>
        </p:txBody>
      </p:sp>
      <p:sp>
        <p:nvSpPr>
          <p:cNvPr id="97" name="Google Shape;97;p2"/>
          <p:cNvSpPr txBox="1"/>
          <p:nvPr>
            <p:ph idx="1" type="body"/>
          </p:nvPr>
        </p:nvSpPr>
        <p:spPr>
          <a:xfrm>
            <a:off x="444500" y="863600"/>
            <a:ext cx="7772400" cy="4572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4. In what order (from top to bottom) would you expect to find naphthalene, butyric acid, and phenyl acetate on a silica gel TLC plate developed with dichloromethane? </a:t>
            </a:r>
            <a:endParaRPr/>
          </a:p>
          <a:p>
            <a:pPr indent="-228600" lvl="0" marL="228600" rtl="0" algn="l">
              <a:lnSpc>
                <a:spcPct val="90000"/>
              </a:lnSpc>
              <a:spcBef>
                <a:spcPts val="1000"/>
              </a:spcBef>
              <a:spcAft>
                <a:spcPts val="0"/>
              </a:spcAft>
              <a:buClr>
                <a:schemeClr val="dk1"/>
              </a:buClr>
              <a:buSzPts val="1800"/>
              <a:buChar char="•"/>
            </a:pPr>
            <a:r>
              <a:rPr lang="en-US" sz="1800">
                <a:latin typeface="Times New Roman"/>
                <a:ea typeface="Times New Roman"/>
                <a:cs typeface="Times New Roman"/>
                <a:sym typeface="Times New Roman"/>
              </a:rPr>
              <a:t>5. In carrying out an analysis of a mixture, what do you expect to see when the TLC plate has been allowed to remain in the developing chamber too long, so that the solvent front has reached the top of the plate?</a:t>
            </a:r>
            <a:endParaRPr/>
          </a:p>
          <a:p>
            <a:pPr indent="-228600" lvl="0" marL="228600" rtl="0" algn="l">
              <a:lnSpc>
                <a:spcPct val="90000"/>
              </a:lnSpc>
              <a:spcBef>
                <a:spcPts val="1000"/>
              </a:spcBef>
              <a:spcAft>
                <a:spcPts val="0"/>
              </a:spcAft>
              <a:buClr>
                <a:schemeClr val="dk1"/>
              </a:buClr>
              <a:buSzPts val="1800"/>
              <a:buChar char="•"/>
            </a:pPr>
            <a:r>
              <a:rPr lang="en-US" sz="1800">
                <a:latin typeface="Times New Roman"/>
                <a:ea typeface="Times New Roman"/>
                <a:cs typeface="Times New Roman"/>
                <a:sym typeface="Times New Roman"/>
              </a:rPr>
              <a:t>7. What will be the result of applying too much compound to a TLC plate? </a:t>
            </a:r>
            <a:endParaRPr/>
          </a:p>
          <a:p>
            <a:pPr indent="-228600" lvl="0" marL="228600" rtl="0" algn="l">
              <a:lnSpc>
                <a:spcPct val="90000"/>
              </a:lnSpc>
              <a:spcBef>
                <a:spcPts val="1000"/>
              </a:spcBef>
              <a:spcAft>
                <a:spcPts val="0"/>
              </a:spcAft>
              <a:buClr>
                <a:schemeClr val="dk1"/>
              </a:buClr>
              <a:buSzPts val="1800"/>
              <a:buChar char="•"/>
            </a:pPr>
            <a:r>
              <a:rPr lang="en-US" sz="1800">
                <a:latin typeface="Times New Roman"/>
                <a:ea typeface="Times New Roman"/>
                <a:cs typeface="Times New Roman"/>
                <a:sym typeface="Times New Roman"/>
              </a:rPr>
              <a:t>9. What will be the appearance of a TLC plate if a solvent of too low polarity is used for the development? A solvent of too high polarity? </a:t>
            </a:r>
            <a:endParaRPr/>
          </a:p>
          <a:p>
            <a:pPr indent="-228600" lvl="0" marL="228600" rtl="0" algn="l">
              <a:lnSpc>
                <a:spcPct val="90000"/>
              </a:lnSpc>
              <a:spcBef>
                <a:spcPts val="1000"/>
              </a:spcBef>
              <a:spcAft>
                <a:spcPts val="0"/>
              </a:spcAft>
              <a:buClr>
                <a:schemeClr val="dk1"/>
              </a:buClr>
              <a:buSzPts val="1800"/>
              <a:buChar char="•"/>
            </a:pPr>
            <a:r>
              <a:rPr lang="en-US" sz="1800">
                <a:latin typeface="Times New Roman"/>
                <a:ea typeface="Times New Roman"/>
                <a:cs typeface="Times New Roman"/>
                <a:sym typeface="Times New Roman"/>
              </a:rPr>
              <a:t>12. Using a ruler to measure distances, calculate the R</a:t>
            </a:r>
            <a:r>
              <a:rPr baseline="-25000" i="1" lang="en-US" sz="1800">
                <a:latin typeface="Times New Roman"/>
                <a:ea typeface="Times New Roman"/>
                <a:cs typeface="Times New Roman"/>
                <a:sym typeface="Times New Roman"/>
              </a:rPr>
              <a:t>f</a:t>
            </a:r>
            <a:r>
              <a:rPr lang="en-US" sz="1800">
                <a:latin typeface="Times New Roman"/>
                <a:ea typeface="Times New Roman"/>
                <a:cs typeface="Times New Roman"/>
                <a:sym typeface="Times New Roman"/>
              </a:rPr>
              <a:t> value for substance B in Figure 8.12.</a:t>
            </a:r>
            <a:endParaRPr/>
          </a:p>
          <a:p>
            <a:pPr indent="-114300" lvl="0" marL="228600" rtl="0" algn="l">
              <a:lnSpc>
                <a:spcPct val="90000"/>
              </a:lnSpc>
              <a:spcBef>
                <a:spcPts val="1000"/>
              </a:spcBef>
              <a:spcAft>
                <a:spcPts val="0"/>
              </a:spcAft>
              <a:buClr>
                <a:schemeClr val="dk1"/>
              </a:buClr>
              <a:buSzPts val="1800"/>
              <a:buNone/>
            </a:pPr>
            <a:r>
              <a:t/>
            </a:r>
            <a:endParaRPr sz="1800">
              <a:latin typeface="Times New Roman"/>
              <a:ea typeface="Times New Roman"/>
              <a:cs typeface="Times New Roman"/>
              <a:sym typeface="Times New Roman"/>
            </a:endParaRPr>
          </a:p>
        </p:txBody>
      </p:sp>
      <p:sp>
        <p:nvSpPr>
          <p:cNvPr id="98" name="Google Shape;98;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9" name="Google Shape;99;p2"/>
          <p:cNvPicPr preferRelativeResize="0"/>
          <p:nvPr/>
        </p:nvPicPr>
        <p:blipFill rotWithShape="1">
          <a:blip r:embed="rId3">
            <a:alphaModFix/>
          </a:blip>
          <a:srcRect b="0" l="0" r="0" t="0"/>
          <a:stretch/>
        </p:blipFill>
        <p:spPr>
          <a:xfrm>
            <a:off x="2209800" y="3971925"/>
            <a:ext cx="4876800" cy="2695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0"/>
          <p:cNvSpPr txBox="1"/>
          <p:nvPr/>
        </p:nvSpPr>
        <p:spPr>
          <a:xfrm>
            <a:off x="0" y="333375"/>
            <a:ext cx="9144000" cy="1439863"/>
          </a:xfrm>
          <a:prstGeom prst="rect">
            <a:avLst/>
          </a:prstGeom>
          <a:noFill/>
          <a:ln>
            <a:noFill/>
          </a:ln>
        </p:spPr>
        <p:txBody>
          <a:bodyPr anchorCtr="0" anchor="ctr" bIns="91425" lIns="91425" spcFirstLastPara="1" rIns="91425" wrap="square" tIns="45700">
            <a:noAutofit/>
          </a:bodyPr>
          <a:lstStyle/>
          <a:p>
            <a:pPr indent="0" lvl="0" marL="0" marR="0" rtl="0" algn="ctr">
              <a:lnSpc>
                <a:spcPct val="150000"/>
              </a:lnSpc>
              <a:spcBef>
                <a:spcPts val="0"/>
              </a:spcBef>
              <a:spcAft>
                <a:spcPts val="0"/>
              </a:spcAft>
              <a:buNone/>
            </a:pPr>
            <a:r>
              <a:rPr b="1" i="0" lang="en-US" sz="4000" u="none" cap="none" strike="noStrike">
                <a:solidFill>
                  <a:srgbClr val="0000CC"/>
                </a:solidFill>
                <a:latin typeface="Times New Roman"/>
                <a:ea typeface="Times New Roman"/>
                <a:cs typeface="Times New Roman"/>
                <a:sym typeface="Times New Roman"/>
              </a:rPr>
              <a:t>Experiment 4  Extraction</a:t>
            </a:r>
            <a:endParaRPr/>
          </a:p>
          <a:p>
            <a:pPr indent="0" lvl="0" marL="0" marR="0" rtl="0" algn="ctr">
              <a:spcBef>
                <a:spcPts val="2400"/>
              </a:spcBef>
              <a:spcAft>
                <a:spcPts val="0"/>
              </a:spcAft>
              <a:buNone/>
            </a:pPr>
            <a:r>
              <a:rPr b="1" i="1" lang="en-US" sz="3600" u="none" cap="none" strike="noStrike">
                <a:solidFill>
                  <a:srgbClr val="0000CC"/>
                </a:solidFill>
                <a:latin typeface="Times New Roman"/>
                <a:ea typeface="Times New Roman"/>
                <a:cs typeface="Times New Roman"/>
                <a:sym typeface="Times New Roman"/>
              </a:rPr>
              <a:t>Separations Based upon Acidity (Basicity)</a:t>
            </a:r>
            <a:endParaRPr/>
          </a:p>
        </p:txBody>
      </p:sp>
      <p:pic>
        <p:nvPicPr>
          <p:cNvPr id="222" name="Google Shape;222;p20"/>
          <p:cNvPicPr preferRelativeResize="0"/>
          <p:nvPr/>
        </p:nvPicPr>
        <p:blipFill rotWithShape="1">
          <a:blip r:embed="rId3">
            <a:alphaModFix/>
          </a:blip>
          <a:srcRect b="0" l="0" r="0" t="0"/>
          <a:stretch/>
        </p:blipFill>
        <p:spPr>
          <a:xfrm>
            <a:off x="5003800" y="2708275"/>
            <a:ext cx="3271838" cy="2881313"/>
          </a:xfrm>
          <a:prstGeom prst="rect">
            <a:avLst/>
          </a:prstGeom>
          <a:noFill/>
          <a:ln cap="flat" cmpd="sng" w="28575">
            <a:solidFill>
              <a:srgbClr val="525252"/>
            </a:solidFill>
            <a:prstDash val="solid"/>
            <a:miter lim="800000"/>
            <a:headEnd len="sm" w="sm" type="none"/>
            <a:tailEnd len="sm" w="sm" type="none"/>
          </a:ln>
        </p:spPr>
      </p:pic>
      <p:sp>
        <p:nvSpPr>
          <p:cNvPr id="223" name="Google Shape;223;p20"/>
          <p:cNvSpPr txBox="1"/>
          <p:nvPr/>
        </p:nvSpPr>
        <p:spPr>
          <a:xfrm>
            <a:off x="755650" y="2708275"/>
            <a:ext cx="3786188" cy="2898775"/>
          </a:xfrm>
          <a:prstGeom prst="rect">
            <a:avLst/>
          </a:prstGeom>
          <a:noFill/>
          <a:ln cap="flat" cmpd="sng" w="28575">
            <a:solidFill>
              <a:srgbClr val="52525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i="0" lang="en-US" sz="2600" u="none" cap="none" strike="noStrike">
                <a:solidFill>
                  <a:schemeClr val="dk1"/>
                </a:solidFill>
                <a:latin typeface="Times New Roman"/>
                <a:ea typeface="Times New Roman"/>
                <a:cs typeface="Times New Roman"/>
                <a:sym typeface="Times New Roman"/>
              </a:rPr>
              <a:t>實驗目的</a:t>
            </a:r>
            <a:endParaRPr/>
          </a:p>
          <a:p>
            <a:pPr indent="-177800" lvl="0" marL="0" marR="0" rtl="0" algn="l">
              <a:lnSpc>
                <a:spcPct val="120000"/>
              </a:lnSpc>
              <a:spcBef>
                <a:spcPts val="0"/>
              </a:spcBef>
              <a:spcAft>
                <a:spcPts val="0"/>
              </a:spcAft>
              <a:buClr>
                <a:schemeClr val="dk1"/>
              </a:buClr>
              <a:buSzPts val="2800"/>
              <a:buFont typeface="Times New Roman"/>
              <a:buChar char="•"/>
            </a:pPr>
            <a:r>
              <a:rPr b="1" i="0" lang="en-US" sz="2800" u="none" cap="none" strike="noStrike">
                <a:solidFill>
                  <a:schemeClr val="dk1"/>
                </a:solidFill>
                <a:latin typeface="Times New Roman"/>
                <a:ea typeface="Times New Roman"/>
                <a:cs typeface="Times New Roman"/>
                <a:sym typeface="Times New Roman"/>
              </a:rPr>
              <a:t> (</a:t>
            </a:r>
            <a:r>
              <a:rPr b="1" i="0" lang="en-US" sz="2400" u="none" cap="none" strike="noStrike">
                <a:solidFill>
                  <a:schemeClr val="dk1"/>
                </a:solidFill>
                <a:latin typeface="Times New Roman"/>
                <a:ea typeface="Times New Roman"/>
                <a:cs typeface="Times New Roman"/>
                <a:sym typeface="Times New Roman"/>
              </a:rPr>
              <a:t>酸)鹼萃取分離法</a:t>
            </a:r>
            <a:endParaRPr/>
          </a:p>
          <a:p>
            <a:pPr indent="-152400" lvl="0" marL="0" marR="0" rtl="0" algn="l">
              <a:lnSpc>
                <a:spcPct val="120000"/>
              </a:lnSpc>
              <a:spcBef>
                <a:spcPts val="0"/>
              </a:spcBef>
              <a:spcAft>
                <a:spcPts val="0"/>
              </a:spcAft>
              <a:buClr>
                <a:schemeClr val="dk1"/>
              </a:buClr>
              <a:buSzPts val="2400"/>
              <a:buFont typeface="Times New Roman"/>
              <a:buChar char="•"/>
            </a:pPr>
            <a:r>
              <a:rPr b="1" i="0" lang="en-US" sz="2400" u="none" cap="none" strike="noStrike">
                <a:solidFill>
                  <a:schemeClr val="dk1"/>
                </a:solidFill>
                <a:latin typeface="Times New Roman"/>
                <a:ea typeface="Times New Roman"/>
                <a:cs typeface="Times New Roman"/>
                <a:sym typeface="Times New Roman"/>
              </a:rPr>
              <a:t> 萃取技巧</a:t>
            </a:r>
            <a:endParaRPr/>
          </a:p>
          <a:p>
            <a:pPr indent="-152400" lvl="0" marL="0" marR="0" rtl="0" algn="l">
              <a:lnSpc>
                <a:spcPct val="120000"/>
              </a:lnSpc>
              <a:spcBef>
                <a:spcPts val="0"/>
              </a:spcBef>
              <a:spcAft>
                <a:spcPts val="0"/>
              </a:spcAft>
              <a:buClr>
                <a:schemeClr val="dk1"/>
              </a:buClr>
              <a:buSzPts val="2400"/>
              <a:buFont typeface="Times New Roman"/>
              <a:buChar char="•"/>
            </a:pPr>
            <a:r>
              <a:rPr b="1" i="0" lang="en-US" sz="2400" u="none" cap="none" strike="noStrike">
                <a:solidFill>
                  <a:schemeClr val="dk1"/>
                </a:solidFill>
                <a:latin typeface="Times New Roman"/>
                <a:ea typeface="Times New Roman"/>
                <a:cs typeface="Times New Roman"/>
                <a:sym typeface="Times New Roman"/>
              </a:rPr>
              <a:t> 乳化的處理 </a:t>
            </a:r>
            <a:endParaRPr b="1" i="0" sz="2400" u="none" cap="none" strike="noStrike">
              <a:solidFill>
                <a:schemeClr val="dk1"/>
              </a:solidFill>
              <a:latin typeface="Times New Roman"/>
              <a:ea typeface="Times New Roman"/>
              <a:cs typeface="Times New Roman"/>
              <a:sym typeface="Times New Roman"/>
            </a:endParaRPr>
          </a:p>
          <a:p>
            <a:pPr indent="-152400" lvl="0" marL="0" marR="0" rtl="0" algn="l">
              <a:lnSpc>
                <a:spcPct val="120000"/>
              </a:lnSpc>
              <a:spcBef>
                <a:spcPts val="0"/>
              </a:spcBef>
              <a:spcAft>
                <a:spcPts val="0"/>
              </a:spcAft>
              <a:buClr>
                <a:schemeClr val="dk1"/>
              </a:buClr>
              <a:buSzPts val="2400"/>
              <a:buFont typeface="Times New Roman"/>
              <a:buChar char="•"/>
            </a:pPr>
            <a:r>
              <a:rPr b="1" i="0" lang="en-US" sz="2400" u="none" cap="none" strike="noStrike">
                <a:solidFill>
                  <a:schemeClr val="dk1"/>
                </a:solidFill>
                <a:latin typeface="Times New Roman"/>
                <a:ea typeface="Times New Roman"/>
                <a:cs typeface="Times New Roman"/>
                <a:sym typeface="Times New Roman"/>
              </a:rPr>
              <a:t> 乾燥劑的選擇與移除</a:t>
            </a:r>
            <a:endParaRPr b="1" i="0" sz="2400" u="none" cap="none" strike="noStrike">
              <a:solidFill>
                <a:schemeClr val="dk1"/>
              </a:solidFill>
              <a:latin typeface="Times New Roman"/>
              <a:ea typeface="Times New Roman"/>
              <a:cs typeface="Times New Roman"/>
              <a:sym typeface="Times New Roman"/>
            </a:endParaRPr>
          </a:p>
          <a:p>
            <a:pPr indent="-152400" lvl="0" marL="0" marR="0" rtl="0" algn="l">
              <a:lnSpc>
                <a:spcPct val="120000"/>
              </a:lnSpc>
              <a:spcBef>
                <a:spcPts val="0"/>
              </a:spcBef>
              <a:spcAft>
                <a:spcPts val="0"/>
              </a:spcAft>
              <a:buClr>
                <a:schemeClr val="dk1"/>
              </a:buClr>
              <a:buSzPts val="2400"/>
              <a:buFont typeface="Times New Roman"/>
              <a:buChar char="•"/>
            </a:pPr>
            <a:r>
              <a:rPr b="1" i="0" lang="en-US" sz="2400" u="none" cap="none" strike="noStrike">
                <a:solidFill>
                  <a:schemeClr val="dk1"/>
                </a:solidFill>
                <a:latin typeface="Times New Roman"/>
                <a:ea typeface="Times New Roman"/>
                <a:cs typeface="Times New Roman"/>
                <a:sym typeface="Times New Roman"/>
              </a:rPr>
              <a:t> 使用旋轉濃縮儀</a:t>
            </a:r>
            <a:endParaRPr/>
          </a:p>
        </p:txBody>
      </p:sp>
      <p:sp>
        <p:nvSpPr>
          <p:cNvPr id="224" name="Google Shape;224;p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1"/>
          <p:cNvSpPr txBox="1"/>
          <p:nvPr>
            <p:ph idx="1" type="body"/>
          </p:nvPr>
        </p:nvSpPr>
        <p:spPr>
          <a:xfrm>
            <a:off x="328613" y="914400"/>
            <a:ext cx="8420100" cy="45720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Font typeface="Noto Sans Symbols"/>
              <a:buNone/>
            </a:pPr>
            <a:r>
              <a:rPr b="1" lang="en-US" sz="2000">
                <a:latin typeface="Times New Roman"/>
                <a:ea typeface="Times New Roman"/>
                <a:cs typeface="Times New Roman"/>
                <a:sym typeface="Times New Roman"/>
              </a:rPr>
              <a:t>(page</a:t>
            </a:r>
            <a:r>
              <a:rPr b="1" lang="en-US" sz="2000">
                <a:latin typeface="Arial"/>
                <a:ea typeface="Arial"/>
                <a:cs typeface="Arial"/>
                <a:sym typeface="Arial"/>
              </a:rPr>
              <a:t> </a:t>
            </a:r>
            <a:r>
              <a:rPr b="1" lang="en-US" sz="2000">
                <a:latin typeface="Times New Roman"/>
                <a:ea typeface="Times New Roman"/>
                <a:cs typeface="Times New Roman"/>
                <a:sym typeface="Times New Roman"/>
              </a:rPr>
              <a:t>168)</a:t>
            </a:r>
            <a:endParaRPr sz="2000"/>
          </a:p>
          <a:p>
            <a:pPr indent="-457200" lvl="1" marL="457200" rtl="0" algn="l">
              <a:lnSpc>
                <a:spcPct val="90000"/>
              </a:lnSpc>
              <a:spcBef>
                <a:spcPts val="0"/>
              </a:spcBef>
              <a:spcAft>
                <a:spcPts val="0"/>
              </a:spcAft>
              <a:buClr>
                <a:schemeClr val="dk1"/>
              </a:buClr>
              <a:buSzPts val="2000"/>
              <a:buFont typeface="Noto Sans Symbols"/>
              <a:buNone/>
            </a:pPr>
            <a:r>
              <a:rPr lang="en-US" sz="2000">
                <a:latin typeface="Arial"/>
                <a:ea typeface="Arial"/>
                <a:cs typeface="Arial"/>
                <a:sym typeface="Arial"/>
              </a:rPr>
              <a:t> </a:t>
            </a:r>
            <a:r>
              <a:rPr lang="en-US" sz="2000">
                <a:latin typeface="Times New Roman"/>
                <a:ea typeface="Times New Roman"/>
                <a:cs typeface="Times New Roman"/>
                <a:sym typeface="Times New Roman"/>
              </a:rPr>
              <a:t>8. Draw a flow sheet to show how you would separate the components of a mixture containing an acid substance, toluic acid, a basic substance, p-bromoaniline, and anthracene, a neutral substance. </a:t>
            </a:r>
            <a:r>
              <a:rPr lang="en-US" sz="2000">
                <a:latin typeface="Arial"/>
                <a:ea typeface="Arial"/>
                <a:cs typeface="Arial"/>
                <a:sym typeface="Arial"/>
              </a:rPr>
              <a:t>  </a:t>
            </a:r>
            <a:endParaRPr sz="2000">
              <a:latin typeface="Arial"/>
              <a:ea typeface="Arial"/>
              <a:cs typeface="Arial"/>
              <a:sym typeface="Arial"/>
            </a:endParaRPr>
          </a:p>
          <a:p>
            <a:pPr indent="-457200" lvl="1" marL="457200" rtl="0" algn="l">
              <a:lnSpc>
                <a:spcPct val="90000"/>
              </a:lnSpc>
              <a:spcBef>
                <a:spcPts val="0"/>
              </a:spcBef>
              <a:spcAft>
                <a:spcPts val="0"/>
              </a:spcAft>
              <a:buClr>
                <a:schemeClr val="dk1"/>
              </a:buClr>
              <a:buSzPts val="2000"/>
              <a:buFont typeface="Noto Sans Symbols"/>
              <a:buNone/>
            </a:pPr>
            <a:r>
              <a:rPr b="1" lang="en-US" sz="2000">
                <a:latin typeface="Times New Roman"/>
                <a:ea typeface="Times New Roman"/>
                <a:cs typeface="Times New Roman"/>
                <a:sym typeface="Times New Roman"/>
              </a:rPr>
              <a:t>Extra Q1</a:t>
            </a:r>
            <a:endParaRPr sz="2000"/>
          </a:p>
          <a:p>
            <a:pPr indent="-457200" lvl="1" marL="457200" rtl="0" algn="l">
              <a:lnSpc>
                <a:spcPct val="90000"/>
              </a:lnSpc>
              <a:spcBef>
                <a:spcPts val="0"/>
              </a:spcBef>
              <a:spcAft>
                <a:spcPts val="0"/>
              </a:spcAft>
              <a:buClr>
                <a:schemeClr val="dk1"/>
              </a:buClr>
              <a:buSzPts val="2000"/>
              <a:buFont typeface="Noto Sans Symbols"/>
              <a:buNone/>
            </a:pPr>
            <a:r>
              <a:rPr b="1" lang="en-US" sz="2000">
                <a:latin typeface="DFKai-SB"/>
                <a:ea typeface="DFKai-SB"/>
                <a:cs typeface="DFKai-SB"/>
                <a:sym typeface="DFKai-SB"/>
              </a:rPr>
              <a:t>在萃取實驗過程中，有某生不確定哪一層是有機層，請問你該如何幫助他解決次問題?</a:t>
            </a:r>
            <a:endParaRPr/>
          </a:p>
          <a:p>
            <a:pPr indent="-457200" lvl="1" marL="457200" rtl="0" algn="l">
              <a:lnSpc>
                <a:spcPct val="90000"/>
              </a:lnSpc>
              <a:spcBef>
                <a:spcPts val="0"/>
              </a:spcBef>
              <a:spcAft>
                <a:spcPts val="0"/>
              </a:spcAft>
              <a:buClr>
                <a:schemeClr val="dk1"/>
              </a:buClr>
              <a:buSzPts val="2000"/>
              <a:buFont typeface="Noto Sans Symbols"/>
              <a:buNone/>
            </a:pPr>
            <a:r>
              <a:rPr b="1" lang="en-US" sz="2000">
                <a:latin typeface="Times New Roman"/>
                <a:ea typeface="Times New Roman"/>
                <a:cs typeface="Times New Roman"/>
                <a:sym typeface="Times New Roman"/>
              </a:rPr>
              <a:t>Extra Q2</a:t>
            </a:r>
            <a:endParaRPr sz="2000"/>
          </a:p>
          <a:p>
            <a:pPr indent="-457200" lvl="1" marL="457200" rtl="0" algn="l">
              <a:lnSpc>
                <a:spcPct val="90000"/>
              </a:lnSpc>
              <a:spcBef>
                <a:spcPts val="0"/>
              </a:spcBef>
              <a:spcAft>
                <a:spcPts val="0"/>
              </a:spcAft>
              <a:buClr>
                <a:schemeClr val="dk1"/>
              </a:buClr>
              <a:buSzPts val="2000"/>
              <a:buFont typeface="Noto Sans Symbols"/>
              <a:buNone/>
            </a:pPr>
            <a:r>
              <a:rPr b="1" lang="en-US" sz="2000">
                <a:latin typeface="DFKai-SB"/>
                <a:ea typeface="DFKai-SB"/>
                <a:cs typeface="DFKai-SB"/>
                <a:sym typeface="DFKai-SB"/>
              </a:rPr>
              <a:t>以下是某市售藥錠的主要成分及物理性質，若要單離出咖啡因的話，應該如何進行? 每項分離原因或理由都須標明!</a:t>
            </a:r>
            <a:endParaRPr sz="2000"/>
          </a:p>
          <a:p>
            <a:pPr indent="-457200" lvl="1" marL="457200" rtl="0" algn="l">
              <a:lnSpc>
                <a:spcPct val="90000"/>
              </a:lnSpc>
              <a:spcBef>
                <a:spcPts val="0"/>
              </a:spcBef>
              <a:spcAft>
                <a:spcPts val="0"/>
              </a:spcAft>
              <a:buClr>
                <a:schemeClr val="dk1"/>
              </a:buClr>
              <a:buSzPts val="2000"/>
              <a:buFont typeface="Noto Sans Symbols"/>
              <a:buNone/>
            </a:pPr>
            <a:r>
              <a:rPr lang="en-US" sz="2000">
                <a:latin typeface="Arial"/>
                <a:ea typeface="Arial"/>
                <a:cs typeface="Arial"/>
                <a:sym typeface="Arial"/>
              </a:rPr>
              <a:t>1)</a:t>
            </a:r>
            <a:r>
              <a:rPr lang="en-US" sz="2000">
                <a:latin typeface="Times New Roman"/>
                <a:ea typeface="Times New Roman"/>
                <a:cs typeface="Times New Roman"/>
                <a:sym typeface="Times New Roman"/>
              </a:rPr>
              <a:t> Ethenzamide…300mg </a:t>
            </a:r>
            <a:r>
              <a:rPr lang="en-US" sz="2000">
                <a:latin typeface="PMingLiu"/>
                <a:ea typeface="PMingLiu"/>
                <a:cs typeface="PMingLiu"/>
                <a:sym typeface="PMingLiu"/>
              </a:rPr>
              <a:t>：</a:t>
            </a:r>
            <a:r>
              <a:rPr lang="en-US" sz="2000">
                <a:latin typeface="DFKai-SB"/>
                <a:ea typeface="DFKai-SB"/>
                <a:cs typeface="DFKai-SB"/>
                <a:sym typeface="DFKai-SB"/>
              </a:rPr>
              <a:t>易溶於二氯甲烷、乙醇、丙酮，難溶於水、乙醚。</a:t>
            </a:r>
            <a:endParaRPr sz="2000"/>
          </a:p>
          <a:p>
            <a:pPr indent="-457200" lvl="1" marL="457200" rtl="0" algn="l">
              <a:lnSpc>
                <a:spcPct val="90000"/>
              </a:lnSpc>
              <a:spcBef>
                <a:spcPts val="0"/>
              </a:spcBef>
              <a:spcAft>
                <a:spcPts val="0"/>
              </a:spcAft>
              <a:buClr>
                <a:schemeClr val="dk1"/>
              </a:buClr>
              <a:buSzPts val="2000"/>
              <a:buFont typeface="Noto Sans Symbols"/>
              <a:buNone/>
            </a:pPr>
            <a:r>
              <a:rPr lang="en-US" sz="2000">
                <a:latin typeface="Arial"/>
                <a:ea typeface="Arial"/>
                <a:cs typeface="Arial"/>
                <a:sym typeface="Arial"/>
              </a:rPr>
              <a:t>2)</a:t>
            </a:r>
            <a:r>
              <a:rPr lang="en-US" sz="2000">
                <a:latin typeface="Times New Roman"/>
                <a:ea typeface="Times New Roman"/>
                <a:cs typeface="Times New Roman"/>
                <a:sym typeface="Times New Roman"/>
              </a:rPr>
              <a:t> Acetaminophen…200mg</a:t>
            </a:r>
            <a:r>
              <a:rPr lang="en-US" sz="2000">
                <a:latin typeface="DFKai-SB"/>
                <a:ea typeface="DFKai-SB"/>
                <a:cs typeface="DFKai-SB"/>
                <a:sym typeface="DFKai-SB"/>
              </a:rPr>
              <a:t>：微溶於水及乙醚，溶於酒精。</a:t>
            </a:r>
            <a:endParaRPr sz="2000"/>
          </a:p>
          <a:p>
            <a:pPr indent="-457200" lvl="1" marL="457200" rtl="0" algn="l">
              <a:lnSpc>
                <a:spcPct val="90000"/>
              </a:lnSpc>
              <a:spcBef>
                <a:spcPts val="0"/>
              </a:spcBef>
              <a:spcAft>
                <a:spcPts val="0"/>
              </a:spcAft>
              <a:buClr>
                <a:schemeClr val="dk1"/>
              </a:buClr>
              <a:buSzPts val="2000"/>
              <a:buFont typeface="Noto Sans Symbols"/>
              <a:buNone/>
            </a:pPr>
            <a:r>
              <a:rPr lang="en-US" sz="2000">
                <a:latin typeface="Arial"/>
                <a:ea typeface="Arial"/>
                <a:cs typeface="Arial"/>
                <a:sym typeface="Arial"/>
              </a:rPr>
              <a:t>3)</a:t>
            </a:r>
            <a:r>
              <a:rPr lang="en-US" sz="2000">
                <a:latin typeface="Times New Roman"/>
                <a:ea typeface="Times New Roman"/>
                <a:cs typeface="Times New Roman"/>
                <a:sym typeface="Times New Roman"/>
              </a:rPr>
              <a:t> Bromvalerylurea…100mg</a:t>
            </a:r>
            <a:r>
              <a:rPr lang="en-US" sz="2000">
                <a:latin typeface="DFKai-SB"/>
                <a:ea typeface="DFKai-SB"/>
                <a:cs typeface="DFKai-SB"/>
                <a:sym typeface="DFKai-SB"/>
              </a:rPr>
              <a:t>：溶於醇、醚、丙酮，不溶於冷水，易溶於熱水，不溶於氯仿。</a:t>
            </a:r>
            <a:endParaRPr sz="2000"/>
          </a:p>
          <a:p>
            <a:pPr indent="-457200" lvl="1" marL="457200" rtl="0" algn="l">
              <a:lnSpc>
                <a:spcPct val="90000"/>
              </a:lnSpc>
              <a:spcBef>
                <a:spcPts val="0"/>
              </a:spcBef>
              <a:spcAft>
                <a:spcPts val="0"/>
              </a:spcAft>
              <a:buClr>
                <a:schemeClr val="dk1"/>
              </a:buClr>
              <a:buSzPts val="2000"/>
              <a:buFont typeface="Noto Sans Symbols"/>
              <a:buNone/>
            </a:pPr>
            <a:r>
              <a:rPr lang="en-US" sz="2000">
                <a:latin typeface="Arial"/>
                <a:ea typeface="Arial"/>
                <a:cs typeface="Arial"/>
                <a:sym typeface="Arial"/>
              </a:rPr>
              <a:t>4)</a:t>
            </a:r>
            <a:r>
              <a:rPr lang="en-US" sz="2000">
                <a:latin typeface="Times New Roman"/>
                <a:ea typeface="Times New Roman"/>
                <a:cs typeface="Times New Roman"/>
                <a:sym typeface="Times New Roman"/>
              </a:rPr>
              <a:t> Caffeine…120mg</a:t>
            </a:r>
            <a:r>
              <a:rPr lang="en-US" sz="2000">
                <a:latin typeface="DFKai-SB"/>
                <a:ea typeface="DFKai-SB"/>
                <a:cs typeface="DFKai-SB"/>
                <a:sym typeface="DFKai-SB"/>
              </a:rPr>
              <a:t>：溶於二氯甲烷，微溶於水及酒精，極微溶於乙醚。</a:t>
            </a:r>
            <a:endParaRPr sz="2000">
              <a:latin typeface="DFKai-SB"/>
              <a:ea typeface="DFKai-SB"/>
              <a:cs typeface="DFKai-SB"/>
              <a:sym typeface="DFKai-SB"/>
            </a:endParaRPr>
          </a:p>
          <a:p>
            <a:pPr indent="-457200" lvl="1" marL="457200" rtl="0" algn="l">
              <a:lnSpc>
                <a:spcPct val="90000"/>
              </a:lnSpc>
              <a:spcBef>
                <a:spcPts val="0"/>
              </a:spcBef>
              <a:spcAft>
                <a:spcPts val="0"/>
              </a:spcAft>
              <a:buClr>
                <a:schemeClr val="dk1"/>
              </a:buClr>
              <a:buSzPts val="2000"/>
              <a:buFont typeface="Noto Sans Symbols"/>
              <a:buNone/>
            </a:pPr>
            <a:r>
              <a:rPr b="1" lang="en-US" sz="2000">
                <a:latin typeface="Times New Roman"/>
                <a:ea typeface="Times New Roman"/>
                <a:cs typeface="Times New Roman"/>
                <a:sym typeface="Times New Roman"/>
              </a:rPr>
              <a:t>Extra Q3</a:t>
            </a:r>
            <a:endParaRPr/>
          </a:p>
          <a:p>
            <a:pPr indent="-457200" lvl="1" marL="457200" rtl="0" algn="l">
              <a:lnSpc>
                <a:spcPct val="90000"/>
              </a:lnSpc>
              <a:spcBef>
                <a:spcPts val="0"/>
              </a:spcBef>
              <a:spcAft>
                <a:spcPts val="0"/>
              </a:spcAft>
              <a:buClr>
                <a:schemeClr val="dk1"/>
              </a:buClr>
              <a:buSzPts val="2000"/>
              <a:buFont typeface="Noto Sans Symbols"/>
              <a:buNone/>
            </a:pPr>
            <a:r>
              <a:rPr b="1" lang="en-US" sz="2000">
                <a:latin typeface="DFKai-SB"/>
                <a:ea typeface="DFKai-SB"/>
                <a:cs typeface="DFKai-SB"/>
                <a:sym typeface="DFKai-SB"/>
              </a:rPr>
              <a:t>如何確認在萃取實驗中有完全萃取乾淨，以避免造成產率損失?</a:t>
            </a:r>
            <a:endParaRPr b="1" sz="2000">
              <a:latin typeface="DFKai-SB"/>
              <a:ea typeface="DFKai-SB"/>
              <a:cs typeface="DFKai-SB"/>
              <a:sym typeface="DFKai-SB"/>
            </a:endParaRPr>
          </a:p>
          <a:p>
            <a:pPr indent="-457200" lvl="1" marL="457200" rtl="0" algn="l">
              <a:lnSpc>
                <a:spcPct val="90000"/>
              </a:lnSpc>
              <a:spcBef>
                <a:spcPts val="0"/>
              </a:spcBef>
              <a:spcAft>
                <a:spcPts val="0"/>
              </a:spcAft>
              <a:buClr>
                <a:schemeClr val="dk1"/>
              </a:buClr>
              <a:buSzPts val="2000"/>
              <a:buFont typeface="Noto Sans Symbols"/>
              <a:buNone/>
            </a:pPr>
            <a:r>
              <a:t/>
            </a:r>
            <a:endParaRPr sz="2000"/>
          </a:p>
        </p:txBody>
      </p:sp>
      <p:sp>
        <p:nvSpPr>
          <p:cNvPr descr="*" id="230" name="Google Shape;230;p21"/>
          <p:cNvSpPr/>
          <p:nvPr/>
        </p:nvSpPr>
        <p:spPr>
          <a:xfrm>
            <a:off x="1588" y="-9731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descr="*" id="231" name="Google Shape;231;p21"/>
          <p:cNvSpPr/>
          <p:nvPr/>
        </p:nvSpPr>
        <p:spPr>
          <a:xfrm>
            <a:off x="1588" y="-68421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descr="*" id="232" name="Google Shape;232;p21"/>
          <p:cNvSpPr/>
          <p:nvPr/>
        </p:nvSpPr>
        <p:spPr>
          <a:xfrm>
            <a:off x="1588" y="-39528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descr="*" id="233" name="Google Shape;233;p21"/>
          <p:cNvSpPr/>
          <p:nvPr/>
        </p:nvSpPr>
        <p:spPr>
          <a:xfrm>
            <a:off x="1588" y="762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34" name="Google Shape;234;p21"/>
          <p:cNvSpPr txBox="1"/>
          <p:nvPr/>
        </p:nvSpPr>
        <p:spPr>
          <a:xfrm>
            <a:off x="430213" y="152400"/>
            <a:ext cx="7772400" cy="762000"/>
          </a:xfrm>
          <a:prstGeom prst="rect">
            <a:avLst/>
          </a:prstGeom>
          <a:noFill/>
          <a:ln>
            <a:noFill/>
          </a:ln>
        </p:spPr>
        <p:txBody>
          <a:bodyPr anchorCtr="0" anchor="b" bIns="91425" lIns="91425" spcFirstLastPara="1" rIns="91425" wrap="square" tIns="45700">
            <a:noAutofit/>
          </a:bodyPr>
          <a:lstStyle/>
          <a:p>
            <a:pPr indent="0" lvl="0" marL="0" marR="0" rtl="0" algn="l">
              <a:spcBef>
                <a:spcPts val="0"/>
              </a:spcBef>
              <a:spcAft>
                <a:spcPts val="0"/>
              </a:spcAft>
              <a:buClr>
                <a:srgbClr val="0000FF"/>
              </a:buClr>
              <a:buSzPts val="4000"/>
              <a:buFont typeface="Noto Sans Symbols"/>
              <a:buNone/>
            </a:pPr>
            <a:r>
              <a:rPr b="0" i="0" lang="en-US" sz="4000" u="none" cap="none" strike="noStrike">
                <a:solidFill>
                  <a:srgbClr val="0000FF"/>
                </a:solidFill>
                <a:latin typeface="Libre Franklin"/>
                <a:ea typeface="Libre Franklin"/>
                <a:cs typeface="Libre Franklin"/>
                <a:sym typeface="Libre Franklin"/>
              </a:rPr>
              <a:t>Questions</a:t>
            </a:r>
            <a:endParaRPr b="0" i="0" sz="4000" u="none" cap="none" strike="noStrike">
              <a:solidFill>
                <a:srgbClr val="0000FF"/>
              </a:solidFill>
              <a:latin typeface="Libre Franklin"/>
              <a:ea typeface="Libre Franklin"/>
              <a:cs typeface="Libre Franklin"/>
              <a:sym typeface="Libre Franklin"/>
            </a:endParaRPr>
          </a:p>
        </p:txBody>
      </p:sp>
      <p:sp>
        <p:nvSpPr>
          <p:cNvPr id="235" name="Google Shape;235;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2"/>
          <p:cNvSpPr txBox="1"/>
          <p:nvPr>
            <p:ph idx="1" type="body"/>
          </p:nvPr>
        </p:nvSpPr>
        <p:spPr>
          <a:xfrm>
            <a:off x="614919" y="574890"/>
            <a:ext cx="7772176" cy="4572000"/>
          </a:xfrm>
          <a:prstGeom prst="rect">
            <a:avLst/>
          </a:prstGeom>
          <a:noFill/>
          <a:ln>
            <a:noFill/>
          </a:ln>
        </p:spPr>
        <p:txBody>
          <a:bodyPr anchorCtr="0" anchor="t" bIns="45700" lIns="91425" spcFirstLastPara="1" rIns="91425" wrap="square" tIns="45700">
            <a:normAutofit/>
          </a:bodyPr>
          <a:lstStyle/>
          <a:p>
            <a:pPr indent="-273462" lvl="1" marL="273462" rtl="0" algn="l">
              <a:lnSpc>
                <a:spcPct val="90000"/>
              </a:lnSpc>
              <a:spcBef>
                <a:spcPts val="0"/>
              </a:spcBef>
              <a:spcAft>
                <a:spcPts val="0"/>
              </a:spcAft>
              <a:buClr>
                <a:schemeClr val="accent1"/>
              </a:buClr>
              <a:buSzPts val="2000"/>
              <a:buChar char="•"/>
            </a:pPr>
            <a:r>
              <a:rPr lang="en-US" sz="2000">
                <a:latin typeface="Arial"/>
                <a:ea typeface="Arial"/>
                <a:cs typeface="Arial"/>
                <a:sym typeface="Arial"/>
              </a:rPr>
              <a:t> </a:t>
            </a:r>
            <a:r>
              <a:rPr lang="en-US" sz="2000">
                <a:latin typeface="Times New Roman"/>
                <a:ea typeface="Times New Roman"/>
                <a:cs typeface="Times New Roman"/>
                <a:sym typeface="Times New Roman"/>
              </a:rPr>
              <a:t>8. Draw a flow sheet to show how you would separate the components of a mixture containing an acid substance, toluic acid, a basic substance, p-bromoaniline, and anthracene, a neutral substance.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41" name="Google Shape;241;p22"/>
          <p:cNvPicPr preferRelativeResize="0"/>
          <p:nvPr/>
        </p:nvPicPr>
        <p:blipFill rotWithShape="1">
          <a:blip r:embed="rId3">
            <a:alphaModFix/>
          </a:blip>
          <a:srcRect b="0" l="0" r="0" t="0"/>
          <a:stretch/>
        </p:blipFill>
        <p:spPr>
          <a:xfrm>
            <a:off x="1424030" y="1419238"/>
            <a:ext cx="6040800" cy="5405512"/>
          </a:xfrm>
          <a:prstGeom prst="rect">
            <a:avLst/>
          </a:prstGeom>
          <a:noFill/>
          <a:ln>
            <a:noFill/>
          </a:ln>
        </p:spPr>
      </p:pic>
      <p:sp>
        <p:nvSpPr>
          <p:cNvPr id="242" name="Google Shape;242;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3"/>
          <p:cNvSpPr txBox="1"/>
          <p:nvPr>
            <p:ph idx="1" type="body"/>
          </p:nvPr>
        </p:nvSpPr>
        <p:spPr>
          <a:xfrm>
            <a:off x="628650" y="611967"/>
            <a:ext cx="7886700" cy="6096404"/>
          </a:xfrm>
          <a:prstGeom prst="rect">
            <a:avLst/>
          </a:prstGeom>
          <a:noFill/>
          <a:ln>
            <a:noFill/>
          </a:ln>
        </p:spPr>
        <p:txBody>
          <a:bodyPr anchorCtr="0" anchor="t" bIns="45700" lIns="91425" spcFirstLastPara="1" rIns="91425" wrap="square" tIns="45700">
            <a:normAutofit/>
          </a:bodyPr>
          <a:lstStyle/>
          <a:p>
            <a:pPr indent="-457200" lvl="1" marL="457200" rtl="0" algn="l">
              <a:lnSpc>
                <a:spcPct val="90000"/>
              </a:lnSpc>
              <a:spcBef>
                <a:spcPts val="0"/>
              </a:spcBef>
              <a:spcAft>
                <a:spcPts val="0"/>
              </a:spcAft>
              <a:buClr>
                <a:schemeClr val="dk1"/>
              </a:buClr>
              <a:buSzPts val="2000"/>
              <a:buFont typeface="Noto Sans Symbols"/>
              <a:buNone/>
            </a:pPr>
            <a:r>
              <a:rPr b="1" lang="en-US" sz="2000">
                <a:latin typeface="Times New Roman"/>
                <a:ea typeface="Times New Roman"/>
                <a:cs typeface="Times New Roman"/>
                <a:sym typeface="Times New Roman"/>
              </a:rPr>
              <a:t>Extra Q1</a:t>
            </a:r>
            <a:endParaRPr sz="2000"/>
          </a:p>
          <a:p>
            <a:pPr indent="-457200" lvl="1" marL="457200" rtl="0" algn="l">
              <a:lnSpc>
                <a:spcPct val="90000"/>
              </a:lnSpc>
              <a:spcBef>
                <a:spcPts val="0"/>
              </a:spcBef>
              <a:spcAft>
                <a:spcPts val="0"/>
              </a:spcAft>
              <a:buClr>
                <a:schemeClr val="dk1"/>
              </a:buClr>
              <a:buSzPts val="2000"/>
              <a:buFont typeface="Noto Sans Symbols"/>
              <a:buNone/>
            </a:pPr>
            <a:r>
              <a:rPr b="1" lang="en-US" sz="2000">
                <a:latin typeface="DFKai-SB"/>
                <a:ea typeface="DFKai-SB"/>
                <a:cs typeface="DFKai-SB"/>
                <a:sym typeface="DFKai-SB"/>
              </a:rPr>
              <a:t>在萃取實驗過程中，有某生不確定哪一層是有機層，請問你該如何幫助他解決次問題?</a:t>
            </a:r>
            <a:endParaRPr b="1" sz="2000">
              <a:latin typeface="DFKai-SB"/>
              <a:ea typeface="DFKai-SB"/>
              <a:cs typeface="DFKai-SB"/>
              <a:sym typeface="DFKai-SB"/>
            </a:endParaRPr>
          </a:p>
          <a:p>
            <a:pPr indent="-457200" lvl="1" marL="457200" rtl="0" algn="l">
              <a:lnSpc>
                <a:spcPct val="90000"/>
              </a:lnSpc>
              <a:spcBef>
                <a:spcPts val="0"/>
              </a:spcBef>
              <a:spcAft>
                <a:spcPts val="0"/>
              </a:spcAft>
              <a:buClr>
                <a:schemeClr val="dk1"/>
              </a:buClr>
              <a:buSzPts val="2000"/>
              <a:buFont typeface="Noto Sans Symbols"/>
              <a:buNone/>
            </a:pPr>
            <a:r>
              <a:t/>
            </a:r>
            <a:endParaRPr b="1" sz="2000">
              <a:latin typeface="Times New Roman"/>
              <a:ea typeface="Times New Roman"/>
              <a:cs typeface="Times New Roman"/>
              <a:sym typeface="Times New Roman"/>
            </a:endParaRPr>
          </a:p>
          <a:p>
            <a:pPr indent="-457200" lvl="1" marL="457200" rtl="0" algn="l">
              <a:lnSpc>
                <a:spcPct val="90000"/>
              </a:lnSpc>
              <a:spcBef>
                <a:spcPts val="0"/>
              </a:spcBef>
              <a:spcAft>
                <a:spcPts val="0"/>
              </a:spcAft>
              <a:buClr>
                <a:schemeClr val="dk1"/>
              </a:buClr>
              <a:buSzPts val="2000"/>
              <a:buFont typeface="Noto Sans Symbols"/>
              <a:buNone/>
            </a:pPr>
            <a:r>
              <a:t/>
            </a:r>
            <a:endParaRPr b="1" sz="2000">
              <a:latin typeface="Times New Roman"/>
              <a:ea typeface="Times New Roman"/>
              <a:cs typeface="Times New Roman"/>
              <a:sym typeface="Times New Roman"/>
            </a:endParaRPr>
          </a:p>
          <a:p>
            <a:pPr indent="-457200" lvl="1" marL="457200" rtl="0" algn="l">
              <a:lnSpc>
                <a:spcPct val="90000"/>
              </a:lnSpc>
              <a:spcBef>
                <a:spcPts val="0"/>
              </a:spcBef>
              <a:spcAft>
                <a:spcPts val="0"/>
              </a:spcAft>
              <a:buClr>
                <a:schemeClr val="dk1"/>
              </a:buClr>
              <a:buSzPts val="2000"/>
              <a:buFont typeface="Noto Sans Symbols"/>
              <a:buNone/>
            </a:pPr>
            <a:r>
              <a:t/>
            </a:r>
            <a:endParaRPr b="1" sz="2000">
              <a:latin typeface="Times New Roman"/>
              <a:ea typeface="Times New Roman"/>
              <a:cs typeface="Times New Roman"/>
              <a:sym typeface="Times New Roman"/>
            </a:endParaRPr>
          </a:p>
          <a:p>
            <a:pPr indent="-457200" lvl="1" marL="457200" rtl="0" algn="l">
              <a:lnSpc>
                <a:spcPct val="90000"/>
              </a:lnSpc>
              <a:spcBef>
                <a:spcPts val="0"/>
              </a:spcBef>
              <a:spcAft>
                <a:spcPts val="0"/>
              </a:spcAft>
              <a:buClr>
                <a:schemeClr val="dk1"/>
              </a:buClr>
              <a:buSzPts val="2000"/>
              <a:buFont typeface="Noto Sans Symbols"/>
              <a:buNone/>
            </a:pPr>
            <a:r>
              <a:t/>
            </a:r>
            <a:endParaRPr b="1" sz="2000">
              <a:latin typeface="Times New Roman"/>
              <a:ea typeface="Times New Roman"/>
              <a:cs typeface="Times New Roman"/>
              <a:sym typeface="Times New Roman"/>
            </a:endParaRPr>
          </a:p>
          <a:p>
            <a:pPr indent="-457200" lvl="1" marL="457200" rtl="0" algn="l">
              <a:lnSpc>
                <a:spcPct val="90000"/>
              </a:lnSpc>
              <a:spcBef>
                <a:spcPts val="0"/>
              </a:spcBef>
              <a:spcAft>
                <a:spcPts val="0"/>
              </a:spcAft>
              <a:buClr>
                <a:schemeClr val="dk1"/>
              </a:buClr>
              <a:buSzPts val="2000"/>
              <a:buFont typeface="Noto Sans Symbols"/>
              <a:buNone/>
            </a:pPr>
            <a:r>
              <a:t/>
            </a:r>
            <a:endParaRPr b="1" sz="20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pic>
        <p:nvPicPr>
          <p:cNvPr id="248" name="Google Shape;248;p23"/>
          <p:cNvPicPr preferRelativeResize="0"/>
          <p:nvPr/>
        </p:nvPicPr>
        <p:blipFill rotWithShape="1">
          <a:blip r:embed="rId3">
            <a:alphaModFix/>
          </a:blip>
          <a:srcRect b="0" l="0" r="0" t="0"/>
          <a:stretch/>
        </p:blipFill>
        <p:spPr>
          <a:xfrm>
            <a:off x="748804" y="1796964"/>
            <a:ext cx="7464171" cy="1642385"/>
          </a:xfrm>
          <a:prstGeom prst="rect">
            <a:avLst/>
          </a:prstGeom>
          <a:noFill/>
          <a:ln>
            <a:noFill/>
          </a:ln>
        </p:spPr>
      </p:pic>
      <p:sp>
        <p:nvSpPr>
          <p:cNvPr id="249" name="Google Shape;249;p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4"/>
          <p:cNvSpPr txBox="1"/>
          <p:nvPr>
            <p:ph idx="1" type="body"/>
          </p:nvPr>
        </p:nvSpPr>
        <p:spPr>
          <a:xfrm>
            <a:off x="445770" y="204643"/>
            <a:ext cx="7886700" cy="4351338"/>
          </a:xfrm>
          <a:prstGeom prst="rect">
            <a:avLst/>
          </a:prstGeom>
          <a:noFill/>
          <a:ln>
            <a:noFill/>
          </a:ln>
        </p:spPr>
        <p:txBody>
          <a:bodyPr anchorCtr="0" anchor="t" bIns="45700" lIns="91425" spcFirstLastPara="1" rIns="91425" wrap="square" tIns="45700">
            <a:normAutofit/>
          </a:bodyPr>
          <a:lstStyle/>
          <a:p>
            <a:pPr indent="-457200" lvl="1" marL="457200" rtl="0" algn="l">
              <a:lnSpc>
                <a:spcPct val="90000"/>
              </a:lnSpc>
              <a:spcBef>
                <a:spcPts val="0"/>
              </a:spcBef>
              <a:spcAft>
                <a:spcPts val="0"/>
              </a:spcAft>
              <a:buClr>
                <a:schemeClr val="dk1"/>
              </a:buClr>
              <a:buSzPts val="2000"/>
              <a:buFont typeface="Noto Sans Symbols"/>
              <a:buNone/>
            </a:pPr>
            <a:r>
              <a:rPr b="1" lang="en-US" sz="2000">
                <a:latin typeface="Times New Roman"/>
                <a:ea typeface="Times New Roman"/>
                <a:cs typeface="Times New Roman"/>
                <a:sym typeface="Times New Roman"/>
              </a:rPr>
              <a:t>Extra Q2</a:t>
            </a:r>
            <a:endParaRPr sz="2000"/>
          </a:p>
          <a:p>
            <a:pPr indent="-457200" lvl="1" marL="457200" rtl="0" algn="l">
              <a:lnSpc>
                <a:spcPct val="90000"/>
              </a:lnSpc>
              <a:spcBef>
                <a:spcPts val="0"/>
              </a:spcBef>
              <a:spcAft>
                <a:spcPts val="0"/>
              </a:spcAft>
              <a:buClr>
                <a:schemeClr val="dk1"/>
              </a:buClr>
              <a:buSzPts val="2000"/>
              <a:buFont typeface="Noto Sans Symbols"/>
              <a:buNone/>
            </a:pPr>
            <a:r>
              <a:rPr b="1" lang="en-US" sz="2000">
                <a:latin typeface="DFKai-SB"/>
                <a:ea typeface="DFKai-SB"/>
                <a:cs typeface="DFKai-SB"/>
                <a:sym typeface="DFKai-SB"/>
              </a:rPr>
              <a:t>以下是某市售藥錠的主要成分及物理性質，若要單離出咖啡因的話，應該如何進行? 每項分離原因或理由都須標明!</a:t>
            </a:r>
            <a:endParaRPr sz="2000"/>
          </a:p>
          <a:p>
            <a:pPr indent="-457200" lvl="1" marL="457200" rtl="0" algn="l">
              <a:lnSpc>
                <a:spcPct val="90000"/>
              </a:lnSpc>
              <a:spcBef>
                <a:spcPts val="0"/>
              </a:spcBef>
              <a:spcAft>
                <a:spcPts val="0"/>
              </a:spcAft>
              <a:buClr>
                <a:schemeClr val="dk1"/>
              </a:buClr>
              <a:buSzPts val="2000"/>
              <a:buFont typeface="Noto Sans Symbols"/>
              <a:buNone/>
            </a:pPr>
            <a:r>
              <a:rPr lang="en-US" sz="2000">
                <a:latin typeface="Arial"/>
                <a:ea typeface="Arial"/>
                <a:cs typeface="Arial"/>
                <a:sym typeface="Arial"/>
              </a:rPr>
              <a:t>1)</a:t>
            </a:r>
            <a:r>
              <a:rPr lang="en-US" sz="2000">
                <a:latin typeface="Times New Roman"/>
                <a:ea typeface="Times New Roman"/>
                <a:cs typeface="Times New Roman"/>
                <a:sym typeface="Times New Roman"/>
              </a:rPr>
              <a:t> Ethenzamide…300mg </a:t>
            </a:r>
            <a:r>
              <a:rPr lang="en-US" sz="2000">
                <a:latin typeface="PMingLiu"/>
                <a:ea typeface="PMingLiu"/>
                <a:cs typeface="PMingLiu"/>
                <a:sym typeface="PMingLiu"/>
              </a:rPr>
              <a:t>：</a:t>
            </a:r>
            <a:r>
              <a:rPr lang="en-US" sz="2000">
                <a:latin typeface="DFKai-SB"/>
                <a:ea typeface="DFKai-SB"/>
                <a:cs typeface="DFKai-SB"/>
                <a:sym typeface="DFKai-SB"/>
              </a:rPr>
              <a:t>易溶於二氯甲烷、乙醇、丙酮，難溶於水、乙醚。</a:t>
            </a:r>
            <a:endParaRPr sz="2000"/>
          </a:p>
          <a:p>
            <a:pPr indent="-457200" lvl="1" marL="457200" rtl="0" algn="l">
              <a:lnSpc>
                <a:spcPct val="90000"/>
              </a:lnSpc>
              <a:spcBef>
                <a:spcPts val="0"/>
              </a:spcBef>
              <a:spcAft>
                <a:spcPts val="0"/>
              </a:spcAft>
              <a:buClr>
                <a:schemeClr val="dk1"/>
              </a:buClr>
              <a:buSzPts val="2000"/>
              <a:buFont typeface="Noto Sans Symbols"/>
              <a:buNone/>
            </a:pPr>
            <a:r>
              <a:rPr lang="en-US" sz="2000">
                <a:latin typeface="Arial"/>
                <a:ea typeface="Arial"/>
                <a:cs typeface="Arial"/>
                <a:sym typeface="Arial"/>
              </a:rPr>
              <a:t>2)</a:t>
            </a:r>
            <a:r>
              <a:rPr lang="en-US" sz="2000">
                <a:latin typeface="Times New Roman"/>
                <a:ea typeface="Times New Roman"/>
                <a:cs typeface="Times New Roman"/>
                <a:sym typeface="Times New Roman"/>
              </a:rPr>
              <a:t> Acetaminophen…200mg</a:t>
            </a:r>
            <a:r>
              <a:rPr lang="en-US" sz="2000">
                <a:latin typeface="DFKai-SB"/>
                <a:ea typeface="DFKai-SB"/>
                <a:cs typeface="DFKai-SB"/>
                <a:sym typeface="DFKai-SB"/>
              </a:rPr>
              <a:t>：微溶於水及乙醚，溶於酒精。</a:t>
            </a:r>
            <a:endParaRPr sz="2000"/>
          </a:p>
          <a:p>
            <a:pPr indent="-457200" lvl="1" marL="457200" rtl="0" algn="l">
              <a:lnSpc>
                <a:spcPct val="90000"/>
              </a:lnSpc>
              <a:spcBef>
                <a:spcPts val="0"/>
              </a:spcBef>
              <a:spcAft>
                <a:spcPts val="0"/>
              </a:spcAft>
              <a:buClr>
                <a:schemeClr val="dk1"/>
              </a:buClr>
              <a:buSzPts val="2000"/>
              <a:buFont typeface="Noto Sans Symbols"/>
              <a:buNone/>
            </a:pPr>
            <a:r>
              <a:rPr lang="en-US" sz="2000">
                <a:latin typeface="Arial"/>
                <a:ea typeface="Arial"/>
                <a:cs typeface="Arial"/>
                <a:sym typeface="Arial"/>
              </a:rPr>
              <a:t>3)</a:t>
            </a:r>
            <a:r>
              <a:rPr lang="en-US" sz="2000">
                <a:latin typeface="Times New Roman"/>
                <a:ea typeface="Times New Roman"/>
                <a:cs typeface="Times New Roman"/>
                <a:sym typeface="Times New Roman"/>
              </a:rPr>
              <a:t> Bromvalerylurea…100mg</a:t>
            </a:r>
            <a:r>
              <a:rPr lang="en-US" sz="2000">
                <a:latin typeface="DFKai-SB"/>
                <a:ea typeface="DFKai-SB"/>
                <a:cs typeface="DFKai-SB"/>
                <a:sym typeface="DFKai-SB"/>
              </a:rPr>
              <a:t>：溶於醇、醚、丙酮，不溶於冷水，易溶於熱水，不溶於氯仿。</a:t>
            </a:r>
            <a:endParaRPr sz="2000"/>
          </a:p>
          <a:p>
            <a:pPr indent="-457200" lvl="1" marL="457200" rtl="0" algn="l">
              <a:lnSpc>
                <a:spcPct val="90000"/>
              </a:lnSpc>
              <a:spcBef>
                <a:spcPts val="0"/>
              </a:spcBef>
              <a:spcAft>
                <a:spcPts val="0"/>
              </a:spcAft>
              <a:buClr>
                <a:schemeClr val="dk1"/>
              </a:buClr>
              <a:buSzPts val="2000"/>
              <a:buFont typeface="Noto Sans Symbols"/>
              <a:buNone/>
            </a:pPr>
            <a:r>
              <a:rPr lang="en-US" sz="2000">
                <a:latin typeface="Arial"/>
                <a:ea typeface="Arial"/>
                <a:cs typeface="Arial"/>
                <a:sym typeface="Arial"/>
              </a:rPr>
              <a:t>4)</a:t>
            </a:r>
            <a:r>
              <a:rPr lang="en-US" sz="2000">
                <a:latin typeface="Times New Roman"/>
                <a:ea typeface="Times New Roman"/>
                <a:cs typeface="Times New Roman"/>
                <a:sym typeface="Times New Roman"/>
              </a:rPr>
              <a:t> Caffeine…120mg</a:t>
            </a:r>
            <a:r>
              <a:rPr lang="en-US" sz="2000">
                <a:latin typeface="DFKai-SB"/>
                <a:ea typeface="DFKai-SB"/>
                <a:cs typeface="DFKai-SB"/>
                <a:sym typeface="DFKai-SB"/>
              </a:rPr>
              <a:t>：溶於二氯甲烷，微溶於水及酒精，極微溶於乙醚。</a:t>
            </a:r>
            <a:endParaRPr sz="2000">
              <a:latin typeface="DFKai-SB"/>
              <a:ea typeface="DFKai-SB"/>
              <a:cs typeface="DFKai-SB"/>
              <a:sym typeface="DFKai-SB"/>
            </a:endParaRPr>
          </a:p>
          <a:p>
            <a:pPr indent="-457200" lvl="1" marL="457200" rtl="0" algn="l">
              <a:lnSpc>
                <a:spcPct val="90000"/>
              </a:lnSpc>
              <a:spcBef>
                <a:spcPts val="0"/>
              </a:spcBef>
              <a:spcAft>
                <a:spcPts val="0"/>
              </a:spcAft>
              <a:buClr>
                <a:schemeClr val="dk1"/>
              </a:buClr>
              <a:buSzPts val="2000"/>
              <a:buFont typeface="Noto Sans Symbols"/>
              <a:buNone/>
            </a:pPr>
            <a:r>
              <a:t/>
            </a:r>
            <a:endParaRPr sz="2000"/>
          </a:p>
          <a:p>
            <a:pPr indent="0" lvl="0" marL="0" rtl="0" algn="l">
              <a:lnSpc>
                <a:spcPct val="90000"/>
              </a:lnSpc>
              <a:spcBef>
                <a:spcPts val="1000"/>
              </a:spcBef>
              <a:spcAft>
                <a:spcPts val="0"/>
              </a:spcAft>
              <a:buClr>
                <a:schemeClr val="dk1"/>
              </a:buClr>
              <a:buSzPts val="2800"/>
              <a:buNone/>
            </a:pPr>
            <a:r>
              <a:t/>
            </a:r>
            <a:endParaRPr/>
          </a:p>
        </p:txBody>
      </p:sp>
      <p:pic>
        <p:nvPicPr>
          <p:cNvPr id="255" name="Google Shape;255;p24"/>
          <p:cNvPicPr preferRelativeResize="0"/>
          <p:nvPr/>
        </p:nvPicPr>
        <p:blipFill rotWithShape="1">
          <a:blip r:embed="rId3">
            <a:alphaModFix/>
          </a:blip>
          <a:srcRect b="0" l="0" r="0" t="0"/>
          <a:stretch/>
        </p:blipFill>
        <p:spPr>
          <a:xfrm>
            <a:off x="3957348" y="1057336"/>
            <a:ext cx="4571510" cy="5800664"/>
          </a:xfrm>
          <a:prstGeom prst="rect">
            <a:avLst/>
          </a:prstGeom>
          <a:noFill/>
          <a:ln>
            <a:noFill/>
          </a:ln>
        </p:spPr>
      </p:pic>
      <p:sp>
        <p:nvSpPr>
          <p:cNvPr id="256" name="Google Shape;256;p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txBox="1"/>
          <p:nvPr>
            <p:ph idx="1" type="body"/>
          </p:nvPr>
        </p:nvSpPr>
        <p:spPr>
          <a:xfrm>
            <a:off x="620337" y="695094"/>
            <a:ext cx="7886700" cy="4351338"/>
          </a:xfrm>
          <a:prstGeom prst="rect">
            <a:avLst/>
          </a:prstGeom>
          <a:noFill/>
          <a:ln>
            <a:noFill/>
          </a:ln>
        </p:spPr>
        <p:txBody>
          <a:bodyPr anchorCtr="0" anchor="t" bIns="45700" lIns="91425" spcFirstLastPara="1" rIns="91425" wrap="square" tIns="45700">
            <a:normAutofit/>
          </a:bodyPr>
          <a:lstStyle/>
          <a:p>
            <a:pPr indent="-457200" lvl="1" marL="457200" rtl="0" algn="l">
              <a:lnSpc>
                <a:spcPct val="90000"/>
              </a:lnSpc>
              <a:spcBef>
                <a:spcPts val="0"/>
              </a:spcBef>
              <a:spcAft>
                <a:spcPts val="0"/>
              </a:spcAft>
              <a:buClr>
                <a:schemeClr val="dk1"/>
              </a:buClr>
              <a:buSzPts val="2000"/>
              <a:buFont typeface="Noto Sans Symbols"/>
              <a:buNone/>
            </a:pPr>
            <a:r>
              <a:rPr b="1" lang="en-US" sz="2000">
                <a:latin typeface="Times New Roman"/>
                <a:ea typeface="Times New Roman"/>
                <a:cs typeface="Times New Roman"/>
                <a:sym typeface="Times New Roman"/>
              </a:rPr>
              <a:t>Extra Q3</a:t>
            </a:r>
            <a:endParaRPr/>
          </a:p>
          <a:p>
            <a:pPr indent="-457200" lvl="1" marL="457200" rtl="0" algn="l">
              <a:lnSpc>
                <a:spcPct val="90000"/>
              </a:lnSpc>
              <a:spcBef>
                <a:spcPts val="0"/>
              </a:spcBef>
              <a:spcAft>
                <a:spcPts val="0"/>
              </a:spcAft>
              <a:buClr>
                <a:schemeClr val="dk1"/>
              </a:buClr>
              <a:buSzPts val="2000"/>
              <a:buFont typeface="Noto Sans Symbols"/>
              <a:buNone/>
            </a:pPr>
            <a:r>
              <a:rPr b="1" lang="en-US" sz="2000">
                <a:latin typeface="DFKai-SB"/>
                <a:ea typeface="DFKai-SB"/>
                <a:cs typeface="DFKai-SB"/>
                <a:sym typeface="DFKai-SB"/>
              </a:rPr>
              <a:t>如何確認在萃取實驗中有完全萃取乾淨，以避免造成產率損失?</a:t>
            </a:r>
            <a:endParaRPr b="1" sz="2000">
              <a:latin typeface="DFKai-SB"/>
              <a:ea typeface="DFKai-SB"/>
              <a:cs typeface="DFKai-SB"/>
              <a:sym typeface="DFKai-SB"/>
            </a:endParaRPr>
          </a:p>
          <a:p>
            <a:pPr indent="-50800" lvl="0" marL="228600" rtl="0" algn="l">
              <a:lnSpc>
                <a:spcPct val="90000"/>
              </a:lnSpc>
              <a:spcBef>
                <a:spcPts val="1000"/>
              </a:spcBef>
              <a:spcAft>
                <a:spcPts val="0"/>
              </a:spcAft>
              <a:buClr>
                <a:schemeClr val="dk1"/>
              </a:buClr>
              <a:buSzPts val="2800"/>
              <a:buNone/>
            </a:pPr>
            <a:r>
              <a:t/>
            </a:r>
            <a:endParaRPr/>
          </a:p>
        </p:txBody>
      </p:sp>
      <p:pic>
        <p:nvPicPr>
          <p:cNvPr id="262" name="Google Shape;262;p25"/>
          <p:cNvPicPr preferRelativeResize="0"/>
          <p:nvPr/>
        </p:nvPicPr>
        <p:blipFill rotWithShape="1">
          <a:blip r:embed="rId3">
            <a:alphaModFix/>
          </a:blip>
          <a:srcRect b="0" l="0" r="0" t="0"/>
          <a:stretch/>
        </p:blipFill>
        <p:spPr>
          <a:xfrm>
            <a:off x="620337" y="1979315"/>
            <a:ext cx="7370296" cy="1782896"/>
          </a:xfrm>
          <a:prstGeom prst="rect">
            <a:avLst/>
          </a:prstGeom>
          <a:noFill/>
          <a:ln>
            <a:noFill/>
          </a:ln>
        </p:spPr>
      </p:pic>
      <p:sp>
        <p:nvSpPr>
          <p:cNvPr id="263" name="Google Shape;263;p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6"/>
          <p:cNvSpPr txBox="1"/>
          <p:nvPr>
            <p:ph type="title"/>
          </p:nvPr>
        </p:nvSpPr>
        <p:spPr>
          <a:xfrm>
            <a:off x="395288" y="1052513"/>
            <a:ext cx="8351837" cy="6492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DFKai-SB"/>
              <a:buNone/>
            </a:pPr>
            <a:r>
              <a:rPr b="1" lang="en-US" sz="2400">
                <a:solidFill>
                  <a:schemeClr val="dk1"/>
                </a:solidFill>
                <a:latin typeface="DFKai-SB"/>
                <a:ea typeface="DFKai-SB"/>
                <a:cs typeface="DFKai-SB"/>
                <a:sym typeface="DFKai-SB"/>
              </a:rPr>
              <a:t>請使用下列藥品</a:t>
            </a:r>
            <a:br>
              <a:rPr b="1" lang="en-US" sz="2400">
                <a:solidFill>
                  <a:schemeClr val="dk1"/>
                </a:solidFill>
                <a:latin typeface="DFKai-SB"/>
                <a:ea typeface="DFKai-SB"/>
                <a:cs typeface="DFKai-SB"/>
                <a:sym typeface="DFKai-SB"/>
              </a:rPr>
            </a:br>
            <a:r>
              <a:rPr b="1" lang="en-US" sz="2400">
                <a:solidFill>
                  <a:schemeClr val="dk1"/>
                </a:solidFill>
                <a:latin typeface="DFKai-SB"/>
                <a:ea typeface="DFKai-SB"/>
                <a:cs typeface="DFKai-SB"/>
                <a:sym typeface="DFKai-SB"/>
              </a:rPr>
              <a:t>寫下分離</a:t>
            </a:r>
            <a:r>
              <a:rPr b="1" lang="en-US" sz="2400">
                <a:solidFill>
                  <a:schemeClr val="dk1"/>
                </a:solidFill>
                <a:latin typeface="Times New Roman"/>
                <a:ea typeface="Times New Roman"/>
                <a:cs typeface="Times New Roman"/>
                <a:sym typeface="Times New Roman"/>
              </a:rPr>
              <a:t>benzoic acid、phenol、aniline、naphthalene</a:t>
            </a:r>
            <a:r>
              <a:rPr b="1" lang="en-US" sz="2400">
                <a:solidFill>
                  <a:schemeClr val="dk1"/>
                </a:solidFill>
                <a:latin typeface="DFKai-SB"/>
                <a:ea typeface="DFKai-SB"/>
                <a:cs typeface="DFKai-SB"/>
                <a:sym typeface="DFKai-SB"/>
              </a:rPr>
              <a:t>混合物的樹狀圖。 </a:t>
            </a:r>
            <a:r>
              <a:rPr b="1" lang="en-US" sz="2400">
                <a:solidFill>
                  <a:srgbClr val="CC00CC"/>
                </a:solidFill>
                <a:latin typeface="Times New Roman"/>
                <a:ea typeface="Times New Roman"/>
                <a:cs typeface="Times New Roman"/>
                <a:sym typeface="Times New Roman"/>
              </a:rPr>
              <a:t>Draw a flow sheet for the separation of benzoic acid、phenol、aniline、naphthalene.</a:t>
            </a:r>
            <a:endParaRPr b="1" sz="2400">
              <a:solidFill>
                <a:srgbClr val="CC00CC"/>
              </a:solidFill>
              <a:latin typeface="DFKai-SB"/>
              <a:ea typeface="DFKai-SB"/>
              <a:cs typeface="DFKai-SB"/>
              <a:sym typeface="DFKai-SB"/>
            </a:endParaRPr>
          </a:p>
        </p:txBody>
      </p:sp>
      <p:sp>
        <p:nvSpPr>
          <p:cNvPr id="269" name="Google Shape;269;p26"/>
          <p:cNvSpPr/>
          <p:nvPr/>
        </p:nvSpPr>
        <p:spPr>
          <a:xfrm>
            <a:off x="684213" y="2492375"/>
            <a:ext cx="1584325" cy="267811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3M NaOH</a:t>
            </a:r>
            <a:endParaRPr/>
          </a:p>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6M NaOH</a:t>
            </a:r>
            <a:endParaRPr/>
          </a:p>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NaHCO</a:t>
            </a:r>
            <a:r>
              <a:rPr b="0" baseline="-25000" i="0" lang="en-US" sz="2400" u="none" cap="none" strike="noStrike">
                <a:solidFill>
                  <a:schemeClr val="dk1"/>
                </a:solidFill>
                <a:latin typeface="Times New Roman"/>
                <a:ea typeface="Times New Roman"/>
                <a:cs typeface="Times New Roman"/>
                <a:sym typeface="Times New Roman"/>
              </a:rPr>
              <a:t>3(aq)</a:t>
            </a:r>
            <a:endParaRPr/>
          </a:p>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3M HCl</a:t>
            </a:r>
            <a:endParaRPr/>
          </a:p>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12M HCl</a:t>
            </a:r>
            <a:endParaRPr/>
          </a:p>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DCM</a:t>
            </a:r>
            <a:endParaRPr/>
          </a:p>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MgSO</a:t>
            </a:r>
            <a:r>
              <a:rPr b="0" baseline="-25000" i="0" lang="en-US" sz="2400" u="none" cap="none" strike="noStrike">
                <a:solidFill>
                  <a:schemeClr val="dk1"/>
                </a:solidFill>
                <a:latin typeface="Times New Roman"/>
                <a:ea typeface="Times New Roman"/>
                <a:cs typeface="Times New Roman"/>
                <a:sym typeface="Times New Roman"/>
              </a:rPr>
              <a:t>4</a:t>
            </a:r>
            <a:endParaRPr b="0" i="0" sz="2400" u="none" cap="none" strike="noStrike">
              <a:solidFill>
                <a:schemeClr val="dk1"/>
              </a:solidFill>
              <a:latin typeface="Times New Roman"/>
              <a:ea typeface="Times New Roman"/>
              <a:cs typeface="Times New Roman"/>
              <a:sym typeface="Times New Roman"/>
            </a:endParaRPr>
          </a:p>
        </p:txBody>
      </p:sp>
      <p:graphicFrame>
        <p:nvGraphicFramePr>
          <p:cNvPr id="270" name="Google Shape;270;p26"/>
          <p:cNvGraphicFramePr/>
          <p:nvPr/>
        </p:nvGraphicFramePr>
        <p:xfrm>
          <a:off x="3492500" y="2420938"/>
          <a:ext cx="3835400" cy="3765550"/>
        </p:xfrm>
        <a:graphic>
          <a:graphicData uri="http://schemas.openxmlformats.org/presentationml/2006/ole">
            <mc:AlternateContent>
              <mc:Choice Requires="v">
                <p:oleObj r:id="rId4" imgH="3765550" imgW="3835400" progId="ChemDraw.Document.6.0" spid="_x0000_s1">
                  <p:embed/>
                </p:oleObj>
              </mc:Choice>
              <mc:Fallback>
                <p:oleObj r:id="rId5" imgH="3765550" imgW="3835400" progId="ChemDraw.Document.6.0">
                  <p:embed/>
                  <p:pic>
                    <p:nvPicPr>
                      <p:cNvPr id="270" name="Google Shape;270;p26"/>
                      <p:cNvPicPr preferRelativeResize="0"/>
                      <p:nvPr/>
                    </p:nvPicPr>
                    <p:blipFill rotWithShape="1">
                      <a:blip r:embed="rId6">
                        <a:alphaModFix/>
                      </a:blip>
                      <a:srcRect b="0" l="0" r="0" t="0"/>
                      <a:stretch/>
                    </p:blipFill>
                    <p:spPr>
                      <a:xfrm>
                        <a:off x="3492500" y="2420938"/>
                        <a:ext cx="3835400" cy="3765550"/>
                      </a:xfrm>
                      <a:prstGeom prst="rect">
                        <a:avLst/>
                      </a:prstGeom>
                      <a:noFill/>
                      <a:ln>
                        <a:noFill/>
                      </a:ln>
                    </p:spPr>
                  </p:pic>
                </p:oleObj>
              </mc:Fallback>
            </mc:AlternateContent>
          </a:graphicData>
        </a:graphic>
      </p:graphicFrame>
      <p:cxnSp>
        <p:nvCxnSpPr>
          <p:cNvPr id="271" name="Google Shape;271;p26"/>
          <p:cNvCxnSpPr/>
          <p:nvPr/>
        </p:nvCxnSpPr>
        <p:spPr>
          <a:xfrm>
            <a:off x="0" y="1989138"/>
            <a:ext cx="9144000" cy="0"/>
          </a:xfrm>
          <a:prstGeom prst="straightConnector1">
            <a:avLst/>
          </a:prstGeom>
          <a:noFill/>
          <a:ln cap="flat" cmpd="sng" w="19050">
            <a:solidFill>
              <a:schemeClr val="accent1"/>
            </a:solidFill>
            <a:prstDash val="solid"/>
            <a:miter lim="800000"/>
            <a:headEnd len="sm" w="sm" type="none"/>
            <a:tailEnd len="sm" w="sm" type="none"/>
          </a:ln>
        </p:spPr>
      </p:cxnSp>
      <p:sp>
        <p:nvSpPr>
          <p:cNvPr id="272" name="Google Shape;272;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p:nvPr/>
        </p:nvSpPr>
        <p:spPr>
          <a:xfrm>
            <a:off x="572617" y="1606228"/>
            <a:ext cx="8034486" cy="1287151"/>
          </a:xfrm>
          <a:prstGeom prst="rect">
            <a:avLst/>
          </a:prstGeom>
          <a:noFill/>
          <a:ln>
            <a:noFill/>
          </a:ln>
        </p:spPr>
        <p:txBody>
          <a:bodyPr anchorCtr="0" anchor="t" bIns="32125" lIns="64250" spcFirstLastPara="1" rIns="64250" wrap="square" tIns="32125">
            <a:spAutoFit/>
          </a:bodyPr>
          <a:lstStyle/>
          <a:p>
            <a:pPr indent="0" lvl="0" marL="0" marR="0" rtl="0" algn="ctr">
              <a:spcBef>
                <a:spcPts val="0"/>
              </a:spcBef>
              <a:spcAft>
                <a:spcPts val="0"/>
              </a:spcAft>
              <a:buClr>
                <a:srgbClr val="0000FF"/>
              </a:buClr>
              <a:buSzPts val="3797"/>
              <a:buFont typeface="Noto Sans Symbols"/>
              <a:buNone/>
            </a:pPr>
            <a:r>
              <a:rPr b="0" i="0" lang="en-US" sz="3797" u="none" cap="none" strike="noStrike">
                <a:solidFill>
                  <a:srgbClr val="0000FF"/>
                </a:solidFill>
                <a:latin typeface="Arial"/>
                <a:ea typeface="Arial"/>
                <a:cs typeface="Arial"/>
                <a:sym typeface="Arial"/>
              </a:rPr>
              <a:t>Experiment 5</a:t>
            </a:r>
            <a:endParaRPr/>
          </a:p>
          <a:p>
            <a:pPr indent="0" lvl="0" marL="0" marR="0" rtl="0" algn="ctr">
              <a:spcBef>
                <a:spcPts val="1688"/>
              </a:spcBef>
              <a:spcAft>
                <a:spcPts val="0"/>
              </a:spcAft>
              <a:buClr>
                <a:srgbClr val="0000FF"/>
              </a:buClr>
              <a:buSzPts val="2812"/>
              <a:buFont typeface="Noto Sans Symbols"/>
              <a:buNone/>
            </a:pPr>
            <a:r>
              <a:rPr b="0" i="0" lang="en-US" sz="2812" u="none" cap="none" strike="noStrike">
                <a:solidFill>
                  <a:srgbClr val="0000FF"/>
                </a:solidFill>
                <a:latin typeface="Arial"/>
                <a:ea typeface="Arial"/>
                <a:cs typeface="Arial"/>
                <a:sym typeface="Arial"/>
              </a:rPr>
              <a:t>Chromatography on Silica Gel and Alumina</a:t>
            </a:r>
            <a:endParaRPr b="0" i="0" sz="3023" u="none" cap="none" strike="noStrike">
              <a:solidFill>
                <a:srgbClr val="000000"/>
              </a:solidFill>
              <a:latin typeface="Gill Sans"/>
              <a:ea typeface="Gill Sans"/>
              <a:cs typeface="Gill Sans"/>
              <a:sym typeface="Gill Sans"/>
            </a:endParaRPr>
          </a:p>
        </p:txBody>
      </p:sp>
      <p:sp>
        <p:nvSpPr>
          <p:cNvPr id="278" name="Google Shape;278;p27"/>
          <p:cNvSpPr/>
          <p:nvPr/>
        </p:nvSpPr>
        <p:spPr>
          <a:xfrm>
            <a:off x="724421" y="3226966"/>
            <a:ext cx="7948538" cy="1500188"/>
          </a:xfrm>
          <a:prstGeom prst="rect">
            <a:avLst/>
          </a:prstGeom>
          <a:noFill/>
          <a:ln>
            <a:noFill/>
          </a:ln>
        </p:spPr>
        <p:txBody>
          <a:bodyPr anchorCtr="0" anchor="t" bIns="0" lIns="0" spcFirstLastPara="1" rIns="28550" wrap="square" tIns="0">
            <a:noAutofit/>
          </a:bodyPr>
          <a:lstStyle/>
          <a:p>
            <a:pPr indent="0" lvl="0" marL="27884" marR="0" rtl="0" algn="l">
              <a:lnSpc>
                <a:spcPct val="140000"/>
              </a:lnSpc>
              <a:spcBef>
                <a:spcPts val="0"/>
              </a:spcBef>
              <a:spcAft>
                <a:spcPts val="0"/>
              </a:spcAft>
              <a:buNone/>
            </a:pPr>
            <a:r>
              <a:rPr b="1" i="0" lang="en-US" sz="2531" u="none" cap="none" strike="noStrike">
                <a:solidFill>
                  <a:srgbClr val="833C0B"/>
                </a:solidFill>
                <a:latin typeface="DFKai-SB"/>
                <a:ea typeface="DFKai-SB"/>
                <a:cs typeface="DFKai-SB"/>
                <a:sym typeface="DFKai-SB"/>
              </a:rPr>
              <a:t>目的</a:t>
            </a:r>
            <a:endParaRPr/>
          </a:p>
          <a:p>
            <a:pPr indent="-200898" lvl="0" marL="27884" marR="0" rtl="0" algn="l">
              <a:lnSpc>
                <a:spcPct val="140000"/>
              </a:lnSpc>
              <a:spcBef>
                <a:spcPts val="0"/>
              </a:spcBef>
              <a:spcAft>
                <a:spcPts val="0"/>
              </a:spcAft>
              <a:buClr>
                <a:srgbClr val="833C0B"/>
              </a:buClr>
              <a:buSzPts val="3164"/>
              <a:buFont typeface="Arial"/>
              <a:buChar char="•"/>
            </a:pPr>
            <a:r>
              <a:rPr b="1" i="0" lang="en-US" sz="2531" u="none" cap="none" strike="noStrike">
                <a:solidFill>
                  <a:srgbClr val="833C0B"/>
                </a:solidFill>
                <a:latin typeface="DFKai-SB"/>
                <a:ea typeface="DFKai-SB"/>
                <a:cs typeface="DFKai-SB"/>
                <a:sym typeface="DFKai-SB"/>
              </a:rPr>
              <a:t>了解管柱色層分析法的應用及其操作。</a:t>
            </a:r>
            <a:endParaRPr/>
          </a:p>
          <a:p>
            <a:pPr indent="-200898" lvl="0" marL="27884" marR="0" rtl="0" algn="l">
              <a:lnSpc>
                <a:spcPct val="140000"/>
              </a:lnSpc>
              <a:spcBef>
                <a:spcPts val="0"/>
              </a:spcBef>
              <a:spcAft>
                <a:spcPts val="0"/>
              </a:spcAft>
              <a:buClr>
                <a:srgbClr val="833C0B"/>
              </a:buClr>
              <a:buSzPts val="3164"/>
              <a:buFont typeface="Arial"/>
              <a:buChar char="•"/>
            </a:pPr>
            <a:r>
              <a:rPr b="1" i="0" lang="en-US" sz="2531" u="none" cap="none" strike="noStrike">
                <a:solidFill>
                  <a:srgbClr val="833C0B"/>
                </a:solidFill>
                <a:latin typeface="DFKai-SB"/>
                <a:ea typeface="DFKai-SB"/>
                <a:cs typeface="DFKai-SB"/>
                <a:sym typeface="DFKai-SB"/>
              </a:rPr>
              <a:t>乾填與濕填的方法。</a:t>
            </a:r>
            <a:endParaRPr/>
          </a:p>
          <a:p>
            <a:pPr indent="-200898" lvl="0" marL="192978" marR="0" rtl="0" algn="l">
              <a:lnSpc>
                <a:spcPct val="140000"/>
              </a:lnSpc>
              <a:spcBef>
                <a:spcPts val="0"/>
              </a:spcBef>
              <a:spcAft>
                <a:spcPts val="0"/>
              </a:spcAft>
              <a:buClr>
                <a:srgbClr val="833C0B"/>
              </a:buClr>
              <a:buSzPts val="3164"/>
              <a:buFont typeface="Arial"/>
              <a:buChar char="•"/>
            </a:pPr>
            <a:r>
              <a:rPr b="1" i="0" lang="en-US" sz="2531" u="none" cap="none" strike="noStrike">
                <a:solidFill>
                  <a:srgbClr val="833C0B"/>
                </a:solidFill>
                <a:latin typeface="DFKai-SB"/>
                <a:ea typeface="DFKai-SB"/>
                <a:cs typeface="DFKai-SB"/>
                <a:sym typeface="DFKai-SB"/>
              </a:rPr>
              <a:t>利用薄層色層分析結果進行混合物的管柱分析法分離。</a:t>
            </a:r>
            <a:endParaRPr b="1" i="0" sz="2531" u="none" cap="none" strike="noStrike">
              <a:solidFill>
                <a:srgbClr val="833C0B"/>
              </a:solidFill>
              <a:latin typeface="DFKai-SB"/>
              <a:ea typeface="DFKai-SB"/>
              <a:cs typeface="DFKai-SB"/>
              <a:sym typeface="DFKai-SB"/>
            </a:endParaRPr>
          </a:p>
          <a:p>
            <a:pPr indent="-200898" lvl="0" marL="192978" marR="0" rtl="0" algn="l">
              <a:lnSpc>
                <a:spcPct val="140000"/>
              </a:lnSpc>
              <a:spcBef>
                <a:spcPts val="0"/>
              </a:spcBef>
              <a:spcAft>
                <a:spcPts val="0"/>
              </a:spcAft>
              <a:buClr>
                <a:srgbClr val="833C0B"/>
              </a:buClr>
              <a:buSzPts val="3164"/>
              <a:buFont typeface="Arial"/>
              <a:buChar char="•"/>
            </a:pPr>
            <a:r>
              <a:rPr b="1" i="0" lang="en-US" sz="2531" u="none" cap="none" strike="noStrike">
                <a:solidFill>
                  <a:srgbClr val="833C0B"/>
                </a:solidFill>
                <a:latin typeface="Times New Roman"/>
                <a:ea typeface="Times New Roman"/>
                <a:cs typeface="Times New Roman"/>
                <a:sym typeface="Times New Roman"/>
              </a:rPr>
              <a:t>IR</a:t>
            </a:r>
            <a:endParaRPr/>
          </a:p>
          <a:p>
            <a:pPr indent="0" lvl="0" marL="27884" marR="0" rtl="0" algn="l">
              <a:spcBef>
                <a:spcPts val="0"/>
              </a:spcBef>
              <a:spcAft>
                <a:spcPts val="0"/>
              </a:spcAft>
              <a:buNone/>
            </a:pPr>
            <a:r>
              <a:t/>
            </a:r>
            <a:endParaRPr b="1" i="0" sz="2812" u="none" cap="none" strike="noStrike">
              <a:solidFill>
                <a:srgbClr val="002060"/>
              </a:solidFill>
              <a:latin typeface="DFKai-SB"/>
              <a:ea typeface="DFKai-SB"/>
              <a:cs typeface="DFKai-SB"/>
              <a:sym typeface="DFKai-SB"/>
            </a:endParaRPr>
          </a:p>
        </p:txBody>
      </p:sp>
      <p:sp>
        <p:nvSpPr>
          <p:cNvPr id="279" name="Google Shape;279;p27"/>
          <p:cNvSpPr txBox="1"/>
          <p:nvPr/>
        </p:nvSpPr>
        <p:spPr>
          <a:xfrm>
            <a:off x="1533674" y="390674"/>
            <a:ext cx="5972845" cy="584267"/>
          </a:xfrm>
          <a:prstGeom prst="rect">
            <a:avLst/>
          </a:prstGeom>
          <a:noFill/>
          <a:ln>
            <a:noFill/>
          </a:ln>
        </p:spPr>
        <p:txBody>
          <a:bodyPr anchorCtr="0" anchor="t" bIns="32125" lIns="64250" spcFirstLastPara="1" rIns="64250" wrap="square" tIns="32125">
            <a:spAutoFit/>
          </a:bodyPr>
          <a:lstStyle/>
          <a:p>
            <a:pPr indent="0" lvl="0" marL="0" marR="0" rtl="0" algn="ctr">
              <a:spcBef>
                <a:spcPts val="0"/>
              </a:spcBef>
              <a:spcAft>
                <a:spcPts val="0"/>
              </a:spcAft>
              <a:buClr>
                <a:srgbClr val="FF0000"/>
              </a:buClr>
              <a:buSzPts val="3375"/>
              <a:buFont typeface="Noto Sans Symbols"/>
              <a:buNone/>
            </a:pPr>
            <a:r>
              <a:rPr b="1" i="0" lang="en-US" sz="3375" u="none" cap="none" strike="noStrike">
                <a:solidFill>
                  <a:srgbClr val="FF0000"/>
                </a:solidFill>
                <a:latin typeface="DFKai-SB"/>
                <a:ea typeface="DFKai-SB"/>
                <a:cs typeface="DFKai-SB"/>
                <a:sym typeface="DFKai-SB"/>
              </a:rPr>
              <a:t>*請全程戴口罩及安全眼鏡!</a:t>
            </a:r>
            <a:endParaRPr b="0" i="0" sz="3375" u="none" cap="none" strike="noStrike">
              <a:solidFill>
                <a:srgbClr val="000000"/>
              </a:solidFill>
              <a:latin typeface="Gill Sans"/>
              <a:ea typeface="Gill Sans"/>
              <a:cs typeface="Gill Sans"/>
              <a:sym typeface="Gill Sans"/>
            </a:endParaRPr>
          </a:p>
        </p:txBody>
      </p:sp>
      <p:sp>
        <p:nvSpPr>
          <p:cNvPr id="280" name="Google Shape;280;p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822"/>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type="title"/>
          </p:nvPr>
        </p:nvSpPr>
        <p:spPr>
          <a:xfrm>
            <a:off x="429742" y="152922"/>
            <a:ext cx="7773293" cy="76125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FF"/>
              </a:buClr>
              <a:buSzPts val="4400"/>
              <a:buFont typeface="Calibri"/>
              <a:buNone/>
            </a:pPr>
            <a:r>
              <a:rPr lang="en-US">
                <a:solidFill>
                  <a:srgbClr val="0000FF"/>
                </a:solidFill>
              </a:rPr>
              <a:t>Questions</a:t>
            </a:r>
            <a:endParaRPr>
              <a:solidFill>
                <a:srgbClr val="0000FF"/>
              </a:solidFill>
            </a:endParaRPr>
          </a:p>
        </p:txBody>
      </p:sp>
      <p:sp>
        <p:nvSpPr>
          <p:cNvPr id="286" name="Google Shape;286;p28"/>
          <p:cNvSpPr txBox="1"/>
          <p:nvPr>
            <p:ph idx="1" type="body"/>
          </p:nvPr>
        </p:nvSpPr>
        <p:spPr>
          <a:xfrm>
            <a:off x="444252" y="863947"/>
            <a:ext cx="8330283" cy="4572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969"/>
              <a:buChar char="•"/>
            </a:pPr>
            <a:r>
              <a:rPr lang="en-US" sz="1969">
                <a:latin typeface="Times New Roman"/>
                <a:ea typeface="Times New Roman"/>
                <a:cs typeface="Times New Roman"/>
                <a:sym typeface="Times New Roman"/>
              </a:rPr>
              <a:t>4. Once the chromatographic column has been prepared, why is it important to allow the level of the liquid in the column to drop to the level of the alumina before applying the solution of the compound to be separated? </a:t>
            </a:r>
            <a:endParaRPr/>
          </a:p>
          <a:p>
            <a:pPr indent="-228600" lvl="0" marL="228600" rtl="0" algn="l">
              <a:lnSpc>
                <a:spcPct val="90000"/>
              </a:lnSpc>
              <a:spcBef>
                <a:spcPts val="1000"/>
              </a:spcBef>
              <a:spcAft>
                <a:spcPts val="0"/>
              </a:spcAft>
              <a:buClr>
                <a:schemeClr val="dk1"/>
              </a:buClr>
              <a:buSzPts val="1969"/>
              <a:buChar char="•"/>
            </a:pPr>
            <a:r>
              <a:rPr lang="en-US" sz="1969">
                <a:latin typeface="Times New Roman"/>
                <a:ea typeface="Times New Roman"/>
                <a:cs typeface="Times New Roman"/>
                <a:sym typeface="Times New Roman"/>
              </a:rPr>
              <a:t>5. A chemist started to carry out column chromatography on a Friday afternoon, reached the point at which the two compounds being separated were about three-fourths of the way down the column, and then returned on Monday to find that the compounds came off the column as a mixture. Speculate the reason for this. The column had not run dry over the weekend.</a:t>
            </a:r>
            <a:endParaRPr/>
          </a:p>
          <a:p>
            <a:pPr indent="-103568" lvl="0" marL="228600" rtl="0" algn="l">
              <a:lnSpc>
                <a:spcPct val="90000"/>
              </a:lnSpc>
              <a:spcBef>
                <a:spcPts val="1000"/>
              </a:spcBef>
              <a:spcAft>
                <a:spcPts val="0"/>
              </a:spcAft>
              <a:buClr>
                <a:schemeClr val="dk1"/>
              </a:buClr>
              <a:buSzPts val="1969"/>
              <a:buNone/>
            </a:pPr>
            <a:r>
              <a:t/>
            </a:r>
            <a:endParaRPr sz="1969">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FF0000"/>
              </a:buClr>
              <a:buSzPts val="1969"/>
              <a:buChar char="•"/>
            </a:pPr>
            <a:r>
              <a:rPr lang="en-US" sz="1969">
                <a:solidFill>
                  <a:srgbClr val="FF0000"/>
                </a:solidFill>
                <a:latin typeface="Times New Roman"/>
                <a:ea typeface="Times New Roman"/>
                <a:cs typeface="Times New Roman"/>
                <a:sym typeface="Times New Roman"/>
              </a:rPr>
              <a:t>EXTRA Q1TLC是否可以模擬COLUMN的情況，差異在哪?。</a:t>
            </a:r>
            <a:endParaRPr sz="1969">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FF0000"/>
              </a:buClr>
              <a:buSzPts val="1969"/>
              <a:buChar char="•"/>
            </a:pPr>
            <a:r>
              <a:rPr lang="en-US" sz="1969">
                <a:solidFill>
                  <a:srgbClr val="FF0000"/>
                </a:solidFill>
                <a:latin typeface="Times New Roman"/>
                <a:ea typeface="Times New Roman"/>
                <a:cs typeface="Times New Roman"/>
                <a:sym typeface="Times New Roman"/>
              </a:rPr>
              <a:t>EXTRA Q2做管柱進行分離的溶劑選擇該思考的因素有哪些??!!(要寫原因喔!) </a:t>
            </a:r>
            <a:endParaRPr/>
          </a:p>
          <a:p>
            <a:pPr indent="-228600" lvl="0" marL="228600" rtl="0" algn="l">
              <a:lnSpc>
                <a:spcPct val="90000"/>
              </a:lnSpc>
              <a:spcBef>
                <a:spcPts val="1000"/>
              </a:spcBef>
              <a:spcAft>
                <a:spcPts val="0"/>
              </a:spcAft>
              <a:buClr>
                <a:srgbClr val="FF0000"/>
              </a:buClr>
              <a:buSzPts val="1969"/>
              <a:buChar char="•"/>
            </a:pPr>
            <a:r>
              <a:rPr lang="en-US" sz="1969">
                <a:solidFill>
                  <a:srgbClr val="FF0000"/>
                </a:solidFill>
                <a:latin typeface="Times New Roman"/>
                <a:ea typeface="Times New Roman"/>
                <a:cs typeface="Times New Roman"/>
                <a:sym typeface="Times New Roman"/>
              </a:rPr>
              <a:t>EXTRA Q3若產物與副產物MIX在一起該如何修正分離條件? </a:t>
            </a:r>
            <a:endParaRPr/>
          </a:p>
          <a:p>
            <a:pPr indent="-103568" lvl="0" marL="228600" rtl="0" algn="l">
              <a:lnSpc>
                <a:spcPct val="90000"/>
              </a:lnSpc>
              <a:spcBef>
                <a:spcPts val="1000"/>
              </a:spcBef>
              <a:spcAft>
                <a:spcPts val="0"/>
              </a:spcAft>
              <a:buClr>
                <a:schemeClr val="dk1"/>
              </a:buClr>
              <a:buSzPts val="1969"/>
              <a:buNone/>
            </a:pPr>
            <a:r>
              <a:t/>
            </a:r>
            <a:endParaRPr sz="1969">
              <a:latin typeface="Times New Roman"/>
              <a:ea typeface="Times New Roman"/>
              <a:cs typeface="Times New Roman"/>
              <a:sym typeface="Times New Roman"/>
            </a:endParaRPr>
          </a:p>
        </p:txBody>
      </p:sp>
      <p:sp>
        <p:nvSpPr>
          <p:cNvPr id="287" name="Google Shape;287;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9"/>
          <p:cNvSpPr txBox="1"/>
          <p:nvPr>
            <p:ph idx="1" type="body"/>
          </p:nvPr>
        </p:nvSpPr>
        <p:spPr>
          <a:xfrm>
            <a:off x="609600" y="685800"/>
            <a:ext cx="7772400" cy="4572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4. Once the chromatographic column has been prepared, why is it important to allow the level of the liquid in the column to drop to the level of the alumina before applying the solution of the compound to be separated? </a:t>
            </a:r>
            <a:endParaRPr/>
          </a:p>
          <a:p>
            <a:pPr indent="0" lvl="0" marL="0" rtl="0" algn="just">
              <a:lnSpc>
                <a:spcPct val="90000"/>
              </a:lnSpc>
              <a:spcBef>
                <a:spcPts val="1000"/>
              </a:spcBef>
              <a:spcAft>
                <a:spcPts val="0"/>
              </a:spcAft>
              <a:buClr>
                <a:srgbClr val="0000FF"/>
              </a:buClr>
              <a:buSzPts val="2800"/>
              <a:buFont typeface="Noto Sans Symbols"/>
              <a:buNone/>
            </a:pPr>
            <a:r>
              <a:rPr lang="en-US">
                <a:solidFill>
                  <a:srgbClr val="0000FF"/>
                </a:solidFill>
                <a:latin typeface="Times New Roman"/>
                <a:ea typeface="Times New Roman"/>
                <a:cs typeface="Times New Roman"/>
                <a:sym typeface="Times New Roman"/>
              </a:rPr>
              <a:t>Ans: The mixture to be separated should be in the minimum volume of solvent. If it is not, the bands of compounds down through the column will be wide, and separation will be poor. </a:t>
            </a:r>
            <a:endParaRPr>
              <a:solidFill>
                <a:srgbClr val="0000FF"/>
              </a:solidFill>
              <a:latin typeface="Times New Roman"/>
              <a:ea typeface="Times New Roman"/>
              <a:cs typeface="Times New Roman"/>
              <a:sym typeface="Times New Roman"/>
            </a:endParaRPr>
          </a:p>
        </p:txBody>
      </p:sp>
      <p:sp>
        <p:nvSpPr>
          <p:cNvPr id="293" name="Google Shape;293;p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idx="1" type="body"/>
          </p:nvPr>
        </p:nvSpPr>
        <p:spPr>
          <a:xfrm>
            <a:off x="553374" y="347749"/>
            <a:ext cx="7772400" cy="4572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4. In what order (from top to bottom) would you expect to find naphthalene, butyric acid, and phenyl acetate on a silica gel TLC plate developed with dichloromethane? </a:t>
            </a:r>
            <a:endParaRPr/>
          </a:p>
          <a:p>
            <a:pPr indent="0" lvl="0" marL="0" rtl="0" algn="just">
              <a:lnSpc>
                <a:spcPct val="90000"/>
              </a:lnSpc>
              <a:spcBef>
                <a:spcPts val="1000"/>
              </a:spcBef>
              <a:spcAft>
                <a:spcPts val="0"/>
              </a:spcAft>
              <a:buClr>
                <a:srgbClr val="0000FF"/>
              </a:buClr>
              <a:buSzPts val="2800"/>
              <a:buFont typeface="Noto Sans Symbols"/>
              <a:buNone/>
            </a:pPr>
            <a:r>
              <a:rPr lang="en-US">
                <a:solidFill>
                  <a:srgbClr val="0000FF"/>
                </a:solidFill>
                <a:latin typeface="Times New Roman"/>
                <a:ea typeface="Times New Roman"/>
                <a:cs typeface="Times New Roman"/>
                <a:sym typeface="Times New Roman"/>
              </a:rPr>
              <a:t>Ans: Naphthalene, a nonpolar hydrocarbon, will be at the top of the plate (have the largest </a:t>
            </a:r>
            <a:r>
              <a:rPr lang="en-US" sz="2800">
                <a:solidFill>
                  <a:srgbClr val="0000FF"/>
                </a:solidFill>
                <a:latin typeface="Times New Roman"/>
                <a:ea typeface="Times New Roman"/>
                <a:cs typeface="Times New Roman"/>
                <a:sym typeface="Times New Roman"/>
              </a:rPr>
              <a:t>R</a:t>
            </a:r>
            <a:r>
              <a:rPr baseline="-25000" i="1" lang="en-US" sz="2800">
                <a:solidFill>
                  <a:srgbClr val="0000FF"/>
                </a:solidFill>
                <a:latin typeface="Times New Roman"/>
                <a:ea typeface="Times New Roman"/>
                <a:cs typeface="Times New Roman"/>
                <a:sym typeface="Times New Roman"/>
              </a:rPr>
              <a:t>f</a:t>
            </a:r>
            <a:r>
              <a:rPr lang="en-US">
                <a:solidFill>
                  <a:srgbClr val="0000FF"/>
                </a:solidFill>
                <a:latin typeface="Times New Roman"/>
                <a:ea typeface="Times New Roman"/>
                <a:cs typeface="Times New Roman"/>
                <a:sym typeface="Times New Roman"/>
              </a:rPr>
              <a:t> value) while the highly polar butyric acid will be strongly attracted to the adsorbent and have the lowest </a:t>
            </a:r>
            <a:r>
              <a:rPr lang="en-US" sz="2800">
                <a:solidFill>
                  <a:srgbClr val="0000FF"/>
                </a:solidFill>
                <a:latin typeface="Times New Roman"/>
                <a:ea typeface="Times New Roman"/>
                <a:cs typeface="Times New Roman"/>
                <a:sym typeface="Times New Roman"/>
              </a:rPr>
              <a:t>R</a:t>
            </a:r>
            <a:r>
              <a:rPr baseline="-25000" i="1" lang="en-US" sz="2800">
                <a:solidFill>
                  <a:srgbClr val="0000FF"/>
                </a:solidFill>
                <a:latin typeface="Times New Roman"/>
                <a:ea typeface="Times New Roman"/>
                <a:cs typeface="Times New Roman"/>
                <a:sym typeface="Times New Roman"/>
              </a:rPr>
              <a:t>f</a:t>
            </a:r>
            <a:r>
              <a:rPr lang="en-US">
                <a:solidFill>
                  <a:srgbClr val="0000FF"/>
                </a:solidFill>
                <a:latin typeface="Times New Roman"/>
                <a:ea typeface="Times New Roman"/>
                <a:cs typeface="Times New Roman"/>
                <a:sym typeface="Times New Roman"/>
              </a:rPr>
              <a:t> value. The ester, phenyl acetate, will be in between. </a:t>
            </a:r>
            <a:endParaRPr>
              <a:solidFill>
                <a:srgbClr val="0000FF"/>
              </a:solidFill>
              <a:latin typeface="Times New Roman"/>
              <a:ea typeface="Times New Roman"/>
              <a:cs typeface="Times New Roman"/>
              <a:sym typeface="Times New Roman"/>
            </a:endParaRPr>
          </a:p>
        </p:txBody>
      </p:sp>
      <p:sp>
        <p:nvSpPr>
          <p:cNvPr id="105" name="Google Shape;105;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0"/>
          <p:cNvSpPr txBox="1"/>
          <p:nvPr>
            <p:ph idx="1" type="body"/>
          </p:nvPr>
        </p:nvSpPr>
        <p:spPr>
          <a:xfrm>
            <a:off x="381000" y="609600"/>
            <a:ext cx="8153400" cy="4572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5. Achemist started to carry out column chromatography on a Friday afternoon, reached the point at which the two compounds being separated were about three-fourths of the way down the column, and then returned on Monday to find that the compounds came off the column as a mixture. Speculate the reason for this. The column had not run dry over the weekend.</a:t>
            </a:r>
            <a:endParaRPr/>
          </a:p>
          <a:p>
            <a:pPr indent="0" lvl="0" marL="0" rtl="0" algn="just">
              <a:lnSpc>
                <a:spcPct val="90000"/>
              </a:lnSpc>
              <a:spcBef>
                <a:spcPts val="1000"/>
              </a:spcBef>
              <a:spcAft>
                <a:spcPts val="0"/>
              </a:spcAft>
              <a:buClr>
                <a:srgbClr val="0000FF"/>
              </a:buClr>
              <a:buSzPts val="2400"/>
              <a:buFont typeface="Noto Sans Symbols"/>
              <a:buNone/>
            </a:pPr>
            <a:r>
              <a:rPr lang="en-US" sz="2400">
                <a:solidFill>
                  <a:srgbClr val="0000FF"/>
                </a:solidFill>
                <a:latin typeface="Times New Roman"/>
                <a:ea typeface="Times New Roman"/>
                <a:cs typeface="Times New Roman"/>
                <a:sym typeface="Times New Roman"/>
              </a:rPr>
              <a:t>Ans: Over a period of time the material in a narrow band on the column can diffuse both up and down the column, carried by convection currents in the liquid of the column. This would cause narrow bands to overlap with adjacent bands with a consequent loss of resolution. </a:t>
            </a:r>
            <a:endParaRPr/>
          </a:p>
          <a:p>
            <a:pPr indent="-76200" lvl="0" marL="228600" rtl="0" algn="just">
              <a:lnSpc>
                <a:spcPct val="90000"/>
              </a:lnSpc>
              <a:spcBef>
                <a:spcPts val="1000"/>
              </a:spcBef>
              <a:spcAft>
                <a:spcPts val="0"/>
              </a:spcAft>
              <a:buClr>
                <a:schemeClr val="dk1"/>
              </a:buClr>
              <a:buSzPts val="2400"/>
              <a:buNone/>
            </a:pPr>
            <a:r>
              <a:t/>
            </a:r>
            <a:endParaRPr sz="2400"/>
          </a:p>
        </p:txBody>
      </p:sp>
      <p:sp>
        <p:nvSpPr>
          <p:cNvPr id="299" name="Google Shape;299;p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idx="1" type="body"/>
          </p:nvPr>
        </p:nvSpPr>
        <p:spPr>
          <a:xfrm>
            <a:off x="495646" y="329334"/>
            <a:ext cx="7886700" cy="634578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latin typeface="Times New Roman"/>
                <a:ea typeface="Times New Roman"/>
                <a:cs typeface="Times New Roman"/>
                <a:sym typeface="Times New Roman"/>
              </a:rPr>
              <a:t>EXTRA Q1TLC是否可以模擬COLUMN的情況，差異在哪?。</a:t>
            </a:r>
            <a:endParaRPr>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latin typeface="Times New Roman"/>
                <a:ea typeface="Times New Roman"/>
                <a:cs typeface="Times New Roman"/>
                <a:sym typeface="Times New Roman"/>
              </a:rPr>
              <a:t>EXTRA Q2做管柱進行分離的溶劑選擇該思考的因素有哪些??!!(要寫原因喔!) </a:t>
            </a:r>
            <a:endParaRPr/>
          </a:p>
          <a:p>
            <a:pPr indent="-50800" lvl="0" marL="228600" rtl="0" algn="l">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p>
        </p:txBody>
      </p:sp>
      <p:pic>
        <p:nvPicPr>
          <p:cNvPr id="305" name="Google Shape;305;p31"/>
          <p:cNvPicPr preferRelativeResize="0"/>
          <p:nvPr/>
        </p:nvPicPr>
        <p:blipFill rotWithShape="1">
          <a:blip r:embed="rId3">
            <a:alphaModFix/>
          </a:blip>
          <a:srcRect b="0" l="0" r="0" t="0"/>
          <a:stretch/>
        </p:blipFill>
        <p:spPr>
          <a:xfrm>
            <a:off x="848490" y="1188064"/>
            <a:ext cx="7355710" cy="1563409"/>
          </a:xfrm>
          <a:prstGeom prst="rect">
            <a:avLst/>
          </a:prstGeom>
          <a:noFill/>
          <a:ln>
            <a:noFill/>
          </a:ln>
        </p:spPr>
      </p:pic>
      <p:pic>
        <p:nvPicPr>
          <p:cNvPr id="306" name="Google Shape;306;p31"/>
          <p:cNvPicPr preferRelativeResize="0"/>
          <p:nvPr/>
        </p:nvPicPr>
        <p:blipFill rotWithShape="1">
          <a:blip r:embed="rId4">
            <a:alphaModFix/>
          </a:blip>
          <a:srcRect b="0" l="0" r="0" t="0"/>
          <a:stretch/>
        </p:blipFill>
        <p:spPr>
          <a:xfrm>
            <a:off x="848490" y="3715788"/>
            <a:ext cx="7820792" cy="2785030"/>
          </a:xfrm>
          <a:prstGeom prst="rect">
            <a:avLst/>
          </a:prstGeom>
          <a:noFill/>
          <a:ln>
            <a:noFill/>
          </a:ln>
        </p:spPr>
      </p:pic>
      <p:sp>
        <p:nvSpPr>
          <p:cNvPr id="307" name="Google Shape;307;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2"/>
          <p:cNvSpPr txBox="1"/>
          <p:nvPr>
            <p:ph idx="1" type="body"/>
          </p:nvPr>
        </p:nvSpPr>
        <p:spPr>
          <a:xfrm>
            <a:off x="528897" y="437400"/>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latin typeface="Times New Roman"/>
                <a:ea typeface="Times New Roman"/>
                <a:cs typeface="Times New Roman"/>
                <a:sym typeface="Times New Roman"/>
              </a:rPr>
              <a:t>EXTRA Q3若產物與副產物MIX在一起該如何修正分離條件?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13" name="Google Shape;313;p32"/>
          <p:cNvPicPr preferRelativeResize="0"/>
          <p:nvPr/>
        </p:nvPicPr>
        <p:blipFill rotWithShape="1">
          <a:blip r:embed="rId3">
            <a:alphaModFix/>
          </a:blip>
          <a:srcRect b="0" l="0" r="0" t="0"/>
          <a:stretch/>
        </p:blipFill>
        <p:spPr>
          <a:xfrm>
            <a:off x="528897" y="1553708"/>
            <a:ext cx="8165024" cy="1682454"/>
          </a:xfrm>
          <a:prstGeom prst="rect">
            <a:avLst/>
          </a:prstGeom>
          <a:noFill/>
          <a:ln>
            <a:noFill/>
          </a:ln>
        </p:spPr>
      </p:pic>
      <p:sp>
        <p:nvSpPr>
          <p:cNvPr id="314" name="Google Shape;314;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ph type="title"/>
          </p:nvPr>
        </p:nvSpPr>
        <p:spPr>
          <a:xfrm>
            <a:off x="622846" y="0"/>
            <a:ext cx="7772177"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FF"/>
              </a:buClr>
              <a:buSzPts val="3375"/>
              <a:buFont typeface="Times New Roman"/>
              <a:buNone/>
            </a:pPr>
            <a:r>
              <a:rPr b="1" i="1" lang="en-US" sz="3375">
                <a:solidFill>
                  <a:srgbClr val="0000FF"/>
                </a:solidFill>
                <a:latin typeface="Times New Roman"/>
                <a:ea typeface="Times New Roman"/>
                <a:cs typeface="Times New Roman"/>
                <a:sym typeface="Times New Roman"/>
              </a:rPr>
              <a:t>Column chromatography</a:t>
            </a:r>
            <a:endParaRPr i="1" sz="3375"/>
          </a:p>
        </p:txBody>
      </p:sp>
      <p:sp>
        <p:nvSpPr>
          <p:cNvPr id="320" name="Google Shape;320;p33"/>
          <p:cNvSpPr txBox="1"/>
          <p:nvPr>
            <p:ph idx="1" type="body"/>
          </p:nvPr>
        </p:nvSpPr>
        <p:spPr>
          <a:xfrm>
            <a:off x="914177" y="1447726"/>
            <a:ext cx="7772176" cy="4572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531"/>
              <a:buChar char="•"/>
            </a:pPr>
            <a:r>
              <a:rPr b="1" lang="en-US" sz="2531">
                <a:latin typeface="Times New Roman"/>
                <a:ea typeface="Times New Roman"/>
                <a:cs typeface="Times New Roman"/>
                <a:sym typeface="Times New Roman"/>
              </a:rPr>
              <a:t>1.(40%)寫出Column Packing的流程。</a:t>
            </a:r>
            <a:r>
              <a:rPr b="1" lang="en-US" sz="2531">
                <a:solidFill>
                  <a:srgbClr val="CC00CC"/>
                </a:solidFill>
                <a:latin typeface="Times New Roman"/>
                <a:ea typeface="Times New Roman"/>
                <a:cs typeface="Times New Roman"/>
                <a:sym typeface="Times New Roman"/>
              </a:rPr>
              <a:t>Decribe the procedure of Column Packing.</a:t>
            </a:r>
            <a:endParaRPr b="1" sz="2531">
              <a:solidFill>
                <a:srgbClr val="CC00CC"/>
              </a:solidFill>
              <a:latin typeface="Times New Roman"/>
              <a:ea typeface="Times New Roman"/>
              <a:cs typeface="Times New Roman"/>
              <a:sym typeface="Times New Roman"/>
            </a:endParaRPr>
          </a:p>
          <a:p>
            <a:pPr indent="-67881" lvl="0" marL="228600" rtl="0" algn="l">
              <a:lnSpc>
                <a:spcPct val="90000"/>
              </a:lnSpc>
              <a:spcBef>
                <a:spcPts val="1000"/>
              </a:spcBef>
              <a:spcAft>
                <a:spcPts val="0"/>
              </a:spcAft>
              <a:buClr>
                <a:schemeClr val="dk1"/>
              </a:buClr>
              <a:buSzPts val="2531"/>
              <a:buNone/>
            </a:pPr>
            <a:r>
              <a:t/>
            </a:r>
            <a:endParaRPr b="1" sz="2531">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531"/>
              <a:buChar char="•"/>
            </a:pPr>
            <a:r>
              <a:rPr b="1" lang="en-US" sz="2531">
                <a:latin typeface="Times New Roman"/>
                <a:ea typeface="Times New Roman"/>
                <a:cs typeface="Times New Roman"/>
                <a:sym typeface="Times New Roman"/>
              </a:rPr>
              <a:t>2.(40%)寫出流Column的流程(若欲分離A,B兩化合物，極性:A&gt;B)。 </a:t>
            </a:r>
            <a:r>
              <a:rPr b="1" lang="en-US" sz="2531">
                <a:solidFill>
                  <a:srgbClr val="CC00CC"/>
                </a:solidFill>
                <a:latin typeface="Times New Roman"/>
                <a:ea typeface="Times New Roman"/>
                <a:cs typeface="Times New Roman"/>
                <a:sym typeface="Times New Roman"/>
              </a:rPr>
              <a:t>Decribe the procedure of Column Running (If there are two compounds, A and B, needed to be separated. Polarity:A&gt;B).</a:t>
            </a:r>
            <a:endParaRPr b="1" sz="2531">
              <a:solidFill>
                <a:srgbClr val="CC00CC"/>
              </a:solidFill>
              <a:latin typeface="Times New Roman"/>
              <a:ea typeface="Times New Roman"/>
              <a:cs typeface="Times New Roman"/>
              <a:sym typeface="Times New Roman"/>
            </a:endParaRPr>
          </a:p>
          <a:p>
            <a:pPr indent="-67881" lvl="0" marL="228600" rtl="0" algn="l">
              <a:lnSpc>
                <a:spcPct val="90000"/>
              </a:lnSpc>
              <a:spcBef>
                <a:spcPts val="1000"/>
              </a:spcBef>
              <a:spcAft>
                <a:spcPts val="0"/>
              </a:spcAft>
              <a:buClr>
                <a:schemeClr val="dk1"/>
              </a:buClr>
              <a:buSzPts val="2531"/>
              <a:buNone/>
            </a:pPr>
            <a:r>
              <a:t/>
            </a:r>
            <a:endParaRPr b="1" sz="2531">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531"/>
              <a:buChar char="•"/>
            </a:pPr>
            <a:r>
              <a:rPr b="1" lang="en-US" sz="2531">
                <a:latin typeface="Times New Roman"/>
                <a:ea typeface="Times New Roman"/>
                <a:cs typeface="Times New Roman"/>
                <a:sym typeface="Times New Roman"/>
              </a:rPr>
              <a:t>3.(20%)寫出清理Column 的流程。 </a:t>
            </a:r>
            <a:r>
              <a:rPr b="1" lang="en-US" sz="2531">
                <a:solidFill>
                  <a:srgbClr val="CC00CC"/>
                </a:solidFill>
                <a:latin typeface="Times New Roman"/>
                <a:ea typeface="Times New Roman"/>
                <a:cs typeface="Times New Roman"/>
                <a:sym typeface="Times New Roman"/>
              </a:rPr>
              <a:t>Decribe the procedure of Column Cleaning.</a:t>
            </a:r>
            <a:endParaRPr b="1" sz="2531">
              <a:solidFill>
                <a:srgbClr val="CC00CC"/>
              </a:solidFill>
              <a:latin typeface="Times New Roman"/>
              <a:ea typeface="Times New Roman"/>
              <a:cs typeface="Times New Roman"/>
              <a:sym typeface="Times New Roman"/>
            </a:endParaRPr>
          </a:p>
          <a:p>
            <a:pPr indent="-67881" lvl="0" marL="228600" rtl="0" algn="l">
              <a:lnSpc>
                <a:spcPct val="90000"/>
              </a:lnSpc>
              <a:spcBef>
                <a:spcPts val="1000"/>
              </a:spcBef>
              <a:spcAft>
                <a:spcPts val="0"/>
              </a:spcAft>
              <a:buClr>
                <a:schemeClr val="dk1"/>
              </a:buClr>
              <a:buSzPts val="2531"/>
              <a:buNone/>
            </a:pPr>
            <a:r>
              <a:t/>
            </a:r>
            <a:endParaRPr b="1" sz="2531">
              <a:latin typeface="Times New Roman"/>
              <a:ea typeface="Times New Roman"/>
              <a:cs typeface="Times New Roman"/>
              <a:sym typeface="Times New Roman"/>
            </a:endParaRPr>
          </a:p>
          <a:p>
            <a:pPr indent="-67881" lvl="0" marL="228600" rtl="0" algn="l">
              <a:lnSpc>
                <a:spcPct val="90000"/>
              </a:lnSpc>
              <a:spcBef>
                <a:spcPts val="1000"/>
              </a:spcBef>
              <a:spcAft>
                <a:spcPts val="0"/>
              </a:spcAft>
              <a:buClr>
                <a:schemeClr val="dk1"/>
              </a:buClr>
              <a:buSzPts val="2531"/>
              <a:buNone/>
            </a:pPr>
            <a:r>
              <a:t/>
            </a:r>
            <a:endParaRPr b="1" sz="2531">
              <a:latin typeface="Times New Roman"/>
              <a:ea typeface="Times New Roman"/>
              <a:cs typeface="Times New Roman"/>
              <a:sym typeface="Times New Roman"/>
            </a:endParaRPr>
          </a:p>
          <a:p>
            <a:pPr indent="-67881" lvl="0" marL="228600" rtl="0" algn="l">
              <a:lnSpc>
                <a:spcPct val="90000"/>
              </a:lnSpc>
              <a:spcBef>
                <a:spcPts val="1000"/>
              </a:spcBef>
              <a:spcAft>
                <a:spcPts val="0"/>
              </a:spcAft>
              <a:buClr>
                <a:schemeClr val="dk1"/>
              </a:buClr>
              <a:buSzPts val="2531"/>
              <a:buNone/>
            </a:pPr>
            <a:r>
              <a:t/>
            </a:r>
            <a:endParaRPr b="1" sz="2531">
              <a:latin typeface="Times New Roman"/>
              <a:ea typeface="Times New Roman"/>
              <a:cs typeface="Times New Roman"/>
              <a:sym typeface="Times New Roman"/>
            </a:endParaRPr>
          </a:p>
        </p:txBody>
      </p:sp>
      <p:sp>
        <p:nvSpPr>
          <p:cNvPr id="321" name="Google Shape;321;p33"/>
          <p:cNvSpPr/>
          <p:nvPr/>
        </p:nvSpPr>
        <p:spPr>
          <a:xfrm>
            <a:off x="1736685" y="257379"/>
            <a:ext cx="253153" cy="253153"/>
          </a:xfrm>
          <a:prstGeom prst="star5">
            <a:avLst>
              <a:gd fmla="val 19098" name="adj"/>
              <a:gd fmla="val 105146" name="hf"/>
              <a:gd fmla="val 110557" name="vf"/>
            </a:avLst>
          </a:prstGeom>
          <a:solidFill>
            <a:srgbClr val="FFFF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66" u="none" cap="none" strike="noStrike">
              <a:solidFill>
                <a:schemeClr val="lt1"/>
              </a:solidFill>
              <a:latin typeface="Calibri"/>
              <a:ea typeface="Calibri"/>
              <a:cs typeface="Calibri"/>
              <a:sym typeface="Calibri"/>
            </a:endParaRPr>
          </a:p>
        </p:txBody>
      </p:sp>
      <p:sp>
        <p:nvSpPr>
          <p:cNvPr id="322" name="Google Shape;322;p33"/>
          <p:cNvSpPr/>
          <p:nvPr/>
        </p:nvSpPr>
        <p:spPr>
          <a:xfrm>
            <a:off x="7052901" y="1016424"/>
            <a:ext cx="253153" cy="253153"/>
          </a:xfrm>
          <a:prstGeom prst="star5">
            <a:avLst>
              <a:gd fmla="val 19098" name="adj"/>
              <a:gd fmla="val 105146" name="hf"/>
              <a:gd fmla="val 110557" name="vf"/>
            </a:avLst>
          </a:prstGeom>
          <a:solidFill>
            <a:srgbClr val="FFFF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66" u="none" cap="none" strike="noStrike">
              <a:solidFill>
                <a:schemeClr val="lt1"/>
              </a:solidFill>
              <a:latin typeface="Calibri"/>
              <a:ea typeface="Calibri"/>
              <a:cs typeface="Calibri"/>
              <a:sym typeface="Calibri"/>
            </a:endParaRPr>
          </a:p>
        </p:txBody>
      </p:sp>
      <p:sp>
        <p:nvSpPr>
          <p:cNvPr id="323" name="Google Shape;323;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4"/>
          <p:cNvSpPr txBox="1"/>
          <p:nvPr>
            <p:ph type="ctrTitle"/>
          </p:nvPr>
        </p:nvSpPr>
        <p:spPr>
          <a:xfrm>
            <a:off x="533400" y="990600"/>
            <a:ext cx="7932738" cy="1165225"/>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833C0B"/>
              </a:buClr>
              <a:buSzPct val="100000"/>
              <a:buFont typeface="Times New Roman"/>
              <a:buNone/>
            </a:pPr>
            <a:r>
              <a:rPr b="1" lang="en-US" sz="3600">
                <a:solidFill>
                  <a:srgbClr val="833C0B"/>
                </a:solidFill>
                <a:latin typeface="Times New Roman"/>
                <a:ea typeface="Times New Roman"/>
                <a:cs typeface="Times New Roman"/>
                <a:sym typeface="Times New Roman"/>
              </a:rPr>
              <a:t>Experiment 6</a:t>
            </a:r>
            <a:br>
              <a:rPr lang="en-US" sz="3600">
                <a:solidFill>
                  <a:srgbClr val="0000FF"/>
                </a:solidFill>
                <a:latin typeface="Times New Roman"/>
                <a:ea typeface="Times New Roman"/>
                <a:cs typeface="Times New Roman"/>
                <a:sym typeface="Times New Roman"/>
              </a:rPr>
            </a:br>
            <a:br>
              <a:rPr lang="en-US" sz="3600">
                <a:solidFill>
                  <a:srgbClr val="0000FF"/>
                </a:solidFill>
                <a:latin typeface="Times New Roman"/>
                <a:ea typeface="Times New Roman"/>
                <a:cs typeface="Times New Roman"/>
                <a:sym typeface="Times New Roman"/>
              </a:rPr>
            </a:br>
            <a:br>
              <a:rPr lang="en-US" sz="3600">
                <a:solidFill>
                  <a:srgbClr val="0000FF"/>
                </a:solidFill>
                <a:latin typeface="Quintessential"/>
                <a:ea typeface="Quintessential"/>
                <a:cs typeface="Quintessential"/>
                <a:sym typeface="Quintessential"/>
              </a:rPr>
            </a:br>
            <a:r>
              <a:rPr lang="en-US" sz="4900">
                <a:solidFill>
                  <a:srgbClr val="0000FF"/>
                </a:solidFill>
                <a:latin typeface="Limelight"/>
                <a:ea typeface="Limelight"/>
                <a:cs typeface="Limelight"/>
                <a:sym typeface="Limelight"/>
              </a:rPr>
              <a:t>Diels-Alder Reactions</a:t>
            </a:r>
            <a:r>
              <a:rPr lang="en-US" sz="3600">
                <a:solidFill>
                  <a:srgbClr val="0000FF"/>
                </a:solidFill>
                <a:latin typeface="Times New Roman"/>
                <a:ea typeface="Times New Roman"/>
                <a:cs typeface="Times New Roman"/>
                <a:sym typeface="Times New Roman"/>
              </a:rPr>
              <a:t> </a:t>
            </a:r>
            <a:endParaRPr sz="3600">
              <a:solidFill>
                <a:srgbClr val="0000FF"/>
              </a:solidFill>
              <a:latin typeface="Times New Roman"/>
              <a:ea typeface="Times New Roman"/>
              <a:cs typeface="Times New Roman"/>
              <a:sym typeface="Times New Roman"/>
            </a:endParaRPr>
          </a:p>
        </p:txBody>
      </p:sp>
      <p:sp>
        <p:nvSpPr>
          <p:cNvPr id="329" name="Google Shape;329;p34"/>
          <p:cNvSpPr txBox="1"/>
          <p:nvPr/>
        </p:nvSpPr>
        <p:spPr>
          <a:xfrm>
            <a:off x="1371600" y="3048000"/>
            <a:ext cx="7315200" cy="2455863"/>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i="0" lang="en-US" sz="1800" u="none" cap="none" strike="noStrike">
                <a:solidFill>
                  <a:srgbClr val="003300"/>
                </a:solidFill>
                <a:latin typeface="Calibri"/>
                <a:ea typeface="Calibri"/>
                <a:cs typeface="Calibri"/>
                <a:sym typeface="Calibri"/>
              </a:rPr>
              <a:t>                   </a:t>
            </a:r>
            <a:r>
              <a:rPr b="1" i="0" lang="en-US" sz="3200" u="none" cap="none" strike="noStrike">
                <a:solidFill>
                  <a:srgbClr val="006600"/>
                </a:solidFill>
                <a:latin typeface="Calibri"/>
                <a:ea typeface="Calibri"/>
                <a:cs typeface="Calibri"/>
                <a:sym typeface="Calibri"/>
              </a:rPr>
              <a:t>實驗目的</a:t>
            </a:r>
            <a:endParaRPr b="1" i="0" sz="3200" u="none" cap="none" strike="noStrike">
              <a:solidFill>
                <a:srgbClr val="006600"/>
              </a:solidFill>
              <a:latin typeface="Calibri"/>
              <a:ea typeface="Calibri"/>
              <a:cs typeface="Calibri"/>
              <a:sym typeface="Calibri"/>
            </a:endParaRPr>
          </a:p>
          <a:p>
            <a:pPr indent="0" lvl="0" marL="0" marR="0" rtl="0" algn="l">
              <a:lnSpc>
                <a:spcPct val="120000"/>
              </a:lnSpc>
              <a:spcBef>
                <a:spcPts val="0"/>
              </a:spcBef>
              <a:spcAft>
                <a:spcPts val="0"/>
              </a:spcAft>
              <a:buNone/>
            </a:pPr>
            <a:r>
              <a:t/>
            </a:r>
            <a:endParaRPr b="1" i="0" sz="3200" u="none" cap="none" strike="noStrike">
              <a:solidFill>
                <a:srgbClr val="833C0B"/>
              </a:solidFill>
              <a:latin typeface="Calibri"/>
              <a:ea typeface="Calibri"/>
              <a:cs typeface="Calibri"/>
              <a:sym typeface="Calibri"/>
            </a:endParaRPr>
          </a:p>
          <a:p>
            <a:pPr indent="0" lvl="0" marL="0" marR="0" rtl="0" algn="l">
              <a:spcBef>
                <a:spcPts val="0"/>
              </a:spcBef>
              <a:spcAft>
                <a:spcPts val="0"/>
              </a:spcAft>
              <a:buNone/>
            </a:pPr>
            <a:r>
              <a:rPr b="1" i="0" lang="en-US" sz="2400" u="none" cap="none" strike="noStrike">
                <a:solidFill>
                  <a:srgbClr val="833C0B"/>
                </a:solidFill>
                <a:latin typeface="Calibri"/>
                <a:ea typeface="Calibri"/>
                <a:cs typeface="Calibri"/>
                <a:sym typeface="Calibri"/>
              </a:rPr>
              <a:t>1.使用迴流系統。</a:t>
            </a:r>
            <a:endParaRPr/>
          </a:p>
          <a:p>
            <a:pPr indent="0" lvl="0" marL="0" marR="0" rtl="0" algn="l">
              <a:spcBef>
                <a:spcPts val="0"/>
              </a:spcBef>
              <a:spcAft>
                <a:spcPts val="0"/>
              </a:spcAft>
              <a:buNone/>
            </a:pPr>
            <a:r>
              <a:rPr b="1" i="0" lang="en-US" sz="2400" u="none" cap="none" strike="noStrike">
                <a:solidFill>
                  <a:srgbClr val="833C0B"/>
                </a:solidFill>
                <a:latin typeface="Calibri"/>
                <a:ea typeface="Calibri"/>
                <a:cs typeface="Calibri"/>
                <a:sym typeface="Calibri"/>
              </a:rPr>
              <a:t>2.利用顯色劑點片。</a:t>
            </a:r>
            <a:endParaRPr/>
          </a:p>
          <a:p>
            <a:pPr indent="0" lvl="0" marL="0" marR="0" rtl="0" algn="l">
              <a:spcBef>
                <a:spcPts val="0"/>
              </a:spcBef>
              <a:spcAft>
                <a:spcPts val="0"/>
              </a:spcAft>
              <a:buNone/>
            </a:pPr>
            <a:r>
              <a:t/>
            </a:r>
            <a:endParaRPr b="1" i="0" sz="2400" u="none" cap="none" strike="noStrike">
              <a:solidFill>
                <a:srgbClr val="833C0B"/>
              </a:solidFill>
              <a:latin typeface="Calibri"/>
              <a:ea typeface="Calibri"/>
              <a:cs typeface="Calibri"/>
              <a:sym typeface="Calibri"/>
            </a:endParaRPr>
          </a:p>
        </p:txBody>
      </p:sp>
      <p:sp>
        <p:nvSpPr>
          <p:cNvPr id="330" name="Google Shape;330;p34"/>
          <p:cNvSpPr/>
          <p:nvPr/>
        </p:nvSpPr>
        <p:spPr>
          <a:xfrm>
            <a:off x="3276600" y="4941888"/>
            <a:ext cx="457200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600"/>
              <a:buFont typeface="Noto Sans Symbols"/>
              <a:buNone/>
            </a:pPr>
            <a:r>
              <a:t/>
            </a:r>
            <a:endParaRPr b="0" i="0" sz="3600" u="none" cap="none" strike="noStrike">
              <a:solidFill>
                <a:schemeClr val="dk1"/>
              </a:solidFill>
              <a:latin typeface="Times New Roman"/>
              <a:ea typeface="Times New Roman"/>
              <a:cs typeface="Times New Roman"/>
              <a:sym typeface="Times New Roman"/>
            </a:endParaRPr>
          </a:p>
        </p:txBody>
      </p:sp>
      <p:sp>
        <p:nvSpPr>
          <p:cNvPr id="331" name="Google Shape;331;p34"/>
          <p:cNvSpPr/>
          <p:nvPr/>
        </p:nvSpPr>
        <p:spPr>
          <a:xfrm>
            <a:off x="1143000" y="3962400"/>
            <a:ext cx="6858000" cy="1447800"/>
          </a:xfrm>
          <a:prstGeom prst="roundRect">
            <a:avLst>
              <a:gd fmla="val 16667" name="adj"/>
            </a:avLst>
          </a:prstGeom>
          <a:noFill/>
          <a:ln cap="flat" cmpd="sng" w="285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2" name="Google Shape;332;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5"/>
          <p:cNvSpPr txBox="1"/>
          <p:nvPr>
            <p:ph type="title"/>
          </p:nvPr>
        </p:nvSpPr>
        <p:spPr>
          <a:xfrm>
            <a:off x="430213" y="152400"/>
            <a:ext cx="7772400" cy="7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FF"/>
              </a:buClr>
              <a:buSzPts val="4400"/>
              <a:buFont typeface="Calibri"/>
              <a:buNone/>
            </a:pPr>
            <a:r>
              <a:rPr lang="en-US">
                <a:solidFill>
                  <a:srgbClr val="0000FF"/>
                </a:solidFill>
              </a:rPr>
              <a:t>Questions</a:t>
            </a:r>
            <a:endParaRPr>
              <a:solidFill>
                <a:srgbClr val="0000FF"/>
              </a:solidFill>
            </a:endParaRPr>
          </a:p>
        </p:txBody>
      </p:sp>
      <p:sp>
        <p:nvSpPr>
          <p:cNvPr id="338" name="Google Shape;338;p35"/>
          <p:cNvSpPr txBox="1"/>
          <p:nvPr>
            <p:ph idx="1" type="body"/>
          </p:nvPr>
        </p:nvSpPr>
        <p:spPr>
          <a:xfrm>
            <a:off x="444500" y="863600"/>
            <a:ext cx="8318500" cy="5603702"/>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sz="1600">
                <a:latin typeface="Times New Roman"/>
                <a:ea typeface="Times New Roman"/>
                <a:cs typeface="Times New Roman"/>
                <a:sym typeface="Times New Roman"/>
              </a:rPr>
              <a:t>2. Draw the products of the following reactions:</a:t>
            </a:r>
            <a:endParaRPr/>
          </a:p>
          <a:p>
            <a:pPr indent="-134620" lvl="0" marL="228600" rtl="0" algn="l">
              <a:lnSpc>
                <a:spcPct val="90000"/>
              </a:lnSpc>
              <a:spcBef>
                <a:spcPts val="1000"/>
              </a:spcBef>
              <a:spcAft>
                <a:spcPts val="0"/>
              </a:spcAft>
              <a:buClr>
                <a:schemeClr val="dk1"/>
              </a:buClr>
              <a:buSzPct val="100000"/>
              <a:buNone/>
            </a:pPr>
            <a:r>
              <a:t/>
            </a:r>
            <a:endParaRPr sz="1600">
              <a:latin typeface="Times New Roman"/>
              <a:ea typeface="Times New Roman"/>
              <a:cs typeface="Times New Roman"/>
              <a:sym typeface="Times New Roman"/>
            </a:endParaRPr>
          </a:p>
          <a:p>
            <a:pPr indent="-134620" lvl="0" marL="228600" rtl="0" algn="l">
              <a:lnSpc>
                <a:spcPct val="90000"/>
              </a:lnSpc>
              <a:spcBef>
                <a:spcPts val="1000"/>
              </a:spcBef>
              <a:spcAft>
                <a:spcPts val="0"/>
              </a:spcAft>
              <a:buClr>
                <a:schemeClr val="dk1"/>
              </a:buClr>
              <a:buSzPct val="100000"/>
              <a:buNone/>
            </a:pPr>
            <a:r>
              <a:t/>
            </a:r>
            <a:endParaRPr sz="1600">
              <a:latin typeface="Times New Roman"/>
              <a:ea typeface="Times New Roman"/>
              <a:cs typeface="Times New Roman"/>
              <a:sym typeface="Times New Roman"/>
            </a:endParaRPr>
          </a:p>
          <a:p>
            <a:pPr indent="-134620" lvl="0" marL="228600" rtl="0" algn="l">
              <a:lnSpc>
                <a:spcPct val="90000"/>
              </a:lnSpc>
              <a:spcBef>
                <a:spcPts val="1000"/>
              </a:spcBef>
              <a:spcAft>
                <a:spcPts val="0"/>
              </a:spcAft>
              <a:buClr>
                <a:schemeClr val="dk1"/>
              </a:buClr>
              <a:buSzPct val="100000"/>
              <a:buNone/>
            </a:pPr>
            <a:r>
              <a:t/>
            </a:r>
            <a:endParaRPr sz="1600">
              <a:latin typeface="Times New Roman"/>
              <a:ea typeface="Times New Roman"/>
              <a:cs typeface="Times New Roman"/>
              <a:sym typeface="Times New Roman"/>
            </a:endParaRPr>
          </a:p>
          <a:p>
            <a:pPr indent="-134620" lvl="0" marL="228600" rtl="0" algn="l">
              <a:lnSpc>
                <a:spcPct val="90000"/>
              </a:lnSpc>
              <a:spcBef>
                <a:spcPts val="1000"/>
              </a:spcBef>
              <a:spcAft>
                <a:spcPts val="0"/>
              </a:spcAft>
              <a:buClr>
                <a:schemeClr val="dk1"/>
              </a:buClr>
              <a:buSzPct val="100000"/>
              <a:buNone/>
            </a:pPr>
            <a:r>
              <a:t/>
            </a:r>
            <a:endParaRPr sz="1600">
              <a:latin typeface="Times New Roman"/>
              <a:ea typeface="Times New Roman"/>
              <a:cs typeface="Times New Roman"/>
              <a:sym typeface="Times New Roman"/>
            </a:endParaRPr>
          </a:p>
          <a:p>
            <a:pPr indent="-134620" lvl="0" marL="228600" rtl="0" algn="l">
              <a:lnSpc>
                <a:spcPct val="90000"/>
              </a:lnSpc>
              <a:spcBef>
                <a:spcPts val="1000"/>
              </a:spcBef>
              <a:spcAft>
                <a:spcPts val="0"/>
              </a:spcAft>
              <a:buClr>
                <a:schemeClr val="dk1"/>
              </a:buClr>
              <a:buSzPct val="100000"/>
              <a:buNone/>
            </a:pPr>
            <a:r>
              <a:t/>
            </a:r>
            <a:endParaRPr sz="1600">
              <a:latin typeface="Times New Roman"/>
              <a:ea typeface="Times New Roman"/>
              <a:cs typeface="Times New Roman"/>
              <a:sym typeface="Times New Roman"/>
            </a:endParaRPr>
          </a:p>
          <a:p>
            <a:pPr indent="-134620" lvl="0" marL="228600" rtl="0" algn="l">
              <a:lnSpc>
                <a:spcPct val="90000"/>
              </a:lnSpc>
              <a:spcBef>
                <a:spcPts val="1000"/>
              </a:spcBef>
              <a:spcAft>
                <a:spcPts val="0"/>
              </a:spcAft>
              <a:buClr>
                <a:schemeClr val="dk1"/>
              </a:buClr>
              <a:buSzPct val="100000"/>
              <a:buNone/>
            </a:pPr>
            <a:r>
              <a:t/>
            </a:r>
            <a:endParaRPr sz="1600">
              <a:latin typeface="Times New Roman"/>
              <a:ea typeface="Times New Roman"/>
              <a:cs typeface="Times New Roman"/>
              <a:sym typeface="Times New Roman"/>
            </a:endParaRPr>
          </a:p>
          <a:p>
            <a:pPr indent="-134620" lvl="0" marL="228600" rtl="0" algn="l">
              <a:lnSpc>
                <a:spcPct val="90000"/>
              </a:lnSpc>
              <a:spcBef>
                <a:spcPts val="1000"/>
              </a:spcBef>
              <a:spcAft>
                <a:spcPts val="0"/>
              </a:spcAft>
              <a:buClr>
                <a:schemeClr val="dk1"/>
              </a:buClr>
              <a:buSzPct val="100000"/>
              <a:buNone/>
            </a:pPr>
            <a:r>
              <a:t/>
            </a:r>
            <a:endParaRPr sz="16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100000"/>
              <a:buFont typeface="Noto Sans Symbols"/>
              <a:buNone/>
            </a:pPr>
            <a:r>
              <a:t/>
            </a:r>
            <a:endParaRPr sz="1600">
              <a:latin typeface="Times New Roman"/>
              <a:ea typeface="Times New Roman"/>
              <a:cs typeface="Times New Roman"/>
              <a:sym typeface="Times New Roman"/>
            </a:endParaRPr>
          </a:p>
          <a:p>
            <a:pPr indent="-134620" lvl="0" marL="228600" rtl="0" algn="l">
              <a:lnSpc>
                <a:spcPct val="90000"/>
              </a:lnSpc>
              <a:spcBef>
                <a:spcPts val="1000"/>
              </a:spcBef>
              <a:spcAft>
                <a:spcPts val="0"/>
              </a:spcAft>
              <a:buClr>
                <a:schemeClr val="dk1"/>
              </a:buClr>
              <a:buSzPct val="100000"/>
              <a:buNone/>
            </a:pPr>
            <a:r>
              <a:t/>
            </a:r>
            <a:endParaRPr sz="1600">
              <a:latin typeface="Times New Roman"/>
              <a:ea typeface="Times New Roman"/>
              <a:cs typeface="Times New Roman"/>
              <a:sym typeface="Times New Roman"/>
            </a:endParaRPr>
          </a:p>
          <a:p>
            <a:pPr indent="-134620" lvl="0" marL="228600" rtl="0" algn="l">
              <a:lnSpc>
                <a:spcPct val="90000"/>
              </a:lnSpc>
              <a:spcBef>
                <a:spcPts val="1000"/>
              </a:spcBef>
              <a:spcAft>
                <a:spcPts val="0"/>
              </a:spcAft>
              <a:buClr>
                <a:schemeClr val="dk1"/>
              </a:buClr>
              <a:buSzPct val="100000"/>
              <a:buNone/>
            </a:pPr>
            <a:r>
              <a:t/>
            </a:r>
            <a:endParaRPr sz="16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ct val="100000"/>
              <a:buChar char="•"/>
            </a:pPr>
            <a:r>
              <a:rPr lang="en-US" sz="1600">
                <a:latin typeface="Times New Roman"/>
                <a:ea typeface="Times New Roman"/>
                <a:cs typeface="Times New Roman"/>
                <a:sym typeface="Times New Roman"/>
              </a:rPr>
              <a:t>3. What starting material would be necessary to prepare the following compound by the Diels–Alder reaction?</a:t>
            </a:r>
            <a:endParaRPr/>
          </a:p>
          <a:p>
            <a:pPr indent="-134620" lvl="0" marL="228600" rtl="0" algn="l">
              <a:lnSpc>
                <a:spcPct val="90000"/>
              </a:lnSpc>
              <a:spcBef>
                <a:spcPts val="1000"/>
              </a:spcBef>
              <a:spcAft>
                <a:spcPts val="0"/>
              </a:spcAft>
              <a:buClr>
                <a:schemeClr val="dk1"/>
              </a:buClr>
              <a:buSzPct val="100000"/>
              <a:buNone/>
            </a:pPr>
            <a:r>
              <a:t/>
            </a:r>
            <a:endParaRPr sz="16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100000"/>
              <a:buFont typeface="Noto Sans Symbols"/>
              <a:buNone/>
            </a:pPr>
            <a:r>
              <a:t/>
            </a:r>
            <a:endParaRPr sz="1600">
              <a:latin typeface="Times New Roman"/>
              <a:ea typeface="Times New Roman"/>
              <a:cs typeface="Times New Roman"/>
              <a:sym typeface="Times New Roman"/>
            </a:endParaRPr>
          </a:p>
          <a:p>
            <a:pPr indent="-134620" lvl="0" marL="228600" rtl="0" algn="l">
              <a:lnSpc>
                <a:spcPct val="90000"/>
              </a:lnSpc>
              <a:spcBef>
                <a:spcPts val="1000"/>
              </a:spcBef>
              <a:spcAft>
                <a:spcPts val="0"/>
              </a:spcAft>
              <a:buClr>
                <a:schemeClr val="dk1"/>
              </a:buClr>
              <a:buSzPct val="100000"/>
              <a:buNone/>
            </a:pPr>
            <a:r>
              <a:t/>
            </a:r>
            <a:endParaRPr b="1" sz="1600">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FF0000"/>
              </a:buClr>
              <a:buSzPct val="100000"/>
              <a:buChar char="•"/>
            </a:pPr>
            <a:r>
              <a:rPr b="1" lang="en-US" sz="1600">
                <a:solidFill>
                  <a:srgbClr val="FF0000"/>
                </a:solidFill>
                <a:latin typeface="Times New Roman"/>
                <a:ea typeface="Times New Roman"/>
                <a:cs typeface="Times New Roman"/>
                <a:sym typeface="Times New Roman"/>
              </a:rPr>
              <a:t>EXTRA Q1 為什麼不利用減壓濃縮將toluene抽掉?</a:t>
            </a:r>
            <a:endParaRPr/>
          </a:p>
          <a:p>
            <a:pPr indent="-228600" lvl="0" marL="228600" rtl="0" algn="l">
              <a:lnSpc>
                <a:spcPct val="90000"/>
              </a:lnSpc>
              <a:spcBef>
                <a:spcPts val="1000"/>
              </a:spcBef>
              <a:spcAft>
                <a:spcPts val="0"/>
              </a:spcAft>
              <a:buClr>
                <a:srgbClr val="FF0000"/>
              </a:buClr>
              <a:buSzPct val="100000"/>
              <a:buChar char="•"/>
            </a:pPr>
            <a:r>
              <a:rPr b="1" lang="en-US" sz="1600">
                <a:solidFill>
                  <a:srgbClr val="FF0000"/>
                </a:solidFill>
                <a:latin typeface="Times New Roman"/>
                <a:ea typeface="Times New Roman"/>
                <a:cs typeface="Times New Roman"/>
                <a:sym typeface="Times New Roman"/>
              </a:rPr>
              <a:t>EXTRA Q2本次TLC使用的KMnO4顯影劑，觀察到什麼TLC現象?其顯影機制是什麼? 有其他顯影劑嗎? 是應用在哪些化合物上? 經由本次實作TLC結果，你會怎麼再進行純化?</a:t>
            </a:r>
            <a:endParaRPr/>
          </a:p>
          <a:p>
            <a:pPr indent="-228600" lvl="0" marL="228600" rtl="0" algn="l">
              <a:lnSpc>
                <a:spcPct val="90000"/>
              </a:lnSpc>
              <a:spcBef>
                <a:spcPts val="1000"/>
              </a:spcBef>
              <a:spcAft>
                <a:spcPts val="0"/>
              </a:spcAft>
              <a:buClr>
                <a:srgbClr val="FF0000"/>
              </a:buClr>
              <a:buSzPct val="100000"/>
              <a:buChar char="•"/>
            </a:pPr>
            <a:r>
              <a:rPr b="1" lang="en-US" sz="1600">
                <a:solidFill>
                  <a:srgbClr val="FF0000"/>
                </a:solidFill>
                <a:latin typeface="Times New Roman"/>
                <a:ea typeface="Times New Roman"/>
                <a:cs typeface="Times New Roman"/>
                <a:sym typeface="Times New Roman"/>
              </a:rPr>
              <a:t>EXTRA Q3經由本次D-A實驗，爾後在進行此類反應時，你會考慮哪些條件以利反應?</a:t>
            </a:r>
            <a:endParaRPr/>
          </a:p>
          <a:p>
            <a:pPr indent="-134620" lvl="0" marL="228600" rtl="0" algn="l">
              <a:lnSpc>
                <a:spcPct val="90000"/>
              </a:lnSpc>
              <a:spcBef>
                <a:spcPts val="1000"/>
              </a:spcBef>
              <a:spcAft>
                <a:spcPts val="0"/>
              </a:spcAft>
              <a:buClr>
                <a:schemeClr val="dk1"/>
              </a:buClr>
              <a:buSzPct val="100000"/>
              <a:buNone/>
            </a:pPr>
            <a:r>
              <a:t/>
            </a:r>
            <a:endParaRPr b="1" sz="1600">
              <a:solidFill>
                <a:srgbClr val="FF0000"/>
              </a:solidFill>
              <a:latin typeface="Times New Roman"/>
              <a:ea typeface="Times New Roman"/>
              <a:cs typeface="Times New Roman"/>
              <a:sym typeface="Times New Roman"/>
            </a:endParaRPr>
          </a:p>
          <a:p>
            <a:pPr indent="-134620" lvl="0" marL="228600" rtl="0" algn="l">
              <a:lnSpc>
                <a:spcPct val="90000"/>
              </a:lnSpc>
              <a:spcBef>
                <a:spcPts val="1000"/>
              </a:spcBef>
              <a:spcAft>
                <a:spcPts val="0"/>
              </a:spcAft>
              <a:buClr>
                <a:schemeClr val="dk1"/>
              </a:buClr>
              <a:buSzPct val="100000"/>
              <a:buNone/>
            </a:pPr>
            <a:r>
              <a:t/>
            </a:r>
            <a:endParaRPr sz="1600">
              <a:latin typeface="Times New Roman"/>
              <a:ea typeface="Times New Roman"/>
              <a:cs typeface="Times New Roman"/>
              <a:sym typeface="Times New Roman"/>
            </a:endParaRPr>
          </a:p>
        </p:txBody>
      </p:sp>
      <p:sp>
        <p:nvSpPr>
          <p:cNvPr id="339" name="Google Shape;339;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pic>
        <p:nvPicPr>
          <p:cNvPr id="340" name="Google Shape;340;p35"/>
          <p:cNvPicPr preferRelativeResize="0"/>
          <p:nvPr/>
        </p:nvPicPr>
        <p:blipFill rotWithShape="1">
          <a:blip r:embed="rId3">
            <a:alphaModFix/>
          </a:blip>
          <a:srcRect b="0" l="0" r="0" t="0"/>
          <a:stretch/>
        </p:blipFill>
        <p:spPr>
          <a:xfrm>
            <a:off x="1116013" y="1223875"/>
            <a:ext cx="3200400" cy="2466975"/>
          </a:xfrm>
          <a:prstGeom prst="rect">
            <a:avLst/>
          </a:prstGeom>
          <a:noFill/>
          <a:ln>
            <a:noFill/>
          </a:ln>
        </p:spPr>
      </p:pic>
      <p:pic>
        <p:nvPicPr>
          <p:cNvPr id="341" name="Google Shape;341;p35"/>
          <p:cNvPicPr preferRelativeResize="0"/>
          <p:nvPr/>
        </p:nvPicPr>
        <p:blipFill rotWithShape="1">
          <a:blip r:embed="rId4">
            <a:alphaModFix/>
          </a:blip>
          <a:srcRect b="0" l="0" r="0" t="0"/>
          <a:stretch/>
        </p:blipFill>
        <p:spPr>
          <a:xfrm>
            <a:off x="2385753" y="4376997"/>
            <a:ext cx="1201738" cy="8620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6"/>
          <p:cNvSpPr txBox="1"/>
          <p:nvPr>
            <p:ph idx="1" type="body"/>
          </p:nvPr>
        </p:nvSpPr>
        <p:spPr>
          <a:xfrm>
            <a:off x="503959" y="254519"/>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2. Draw the products of the following reactions: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47" name="Google Shape;347;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8" name="Google Shape;348;p36"/>
          <p:cNvPicPr preferRelativeResize="0"/>
          <p:nvPr/>
        </p:nvPicPr>
        <p:blipFill rotWithShape="1">
          <a:blip r:embed="rId4">
            <a:alphaModFix/>
          </a:blip>
          <a:srcRect b="0" l="0" r="0" t="0"/>
          <a:stretch/>
        </p:blipFill>
        <p:spPr>
          <a:xfrm>
            <a:off x="590203" y="1387963"/>
            <a:ext cx="5419899" cy="4177839"/>
          </a:xfrm>
          <a:prstGeom prst="rect">
            <a:avLst/>
          </a:prstGeom>
          <a:noFill/>
          <a:ln>
            <a:noFill/>
          </a:ln>
        </p:spPr>
      </p:pic>
      <p:graphicFrame>
        <p:nvGraphicFramePr>
          <p:cNvPr id="349" name="Google Shape;349;p36"/>
          <p:cNvGraphicFramePr/>
          <p:nvPr/>
        </p:nvGraphicFramePr>
        <p:xfrm>
          <a:off x="4446588" y="4554538"/>
          <a:ext cx="3321050" cy="1350962"/>
        </p:xfrm>
        <a:graphic>
          <a:graphicData uri="http://schemas.openxmlformats.org/presentationml/2006/ole">
            <mc:AlternateContent>
              <mc:Choice Requires="v">
                <p:oleObj r:id="rId5" imgH="1350962" imgW="3321050" progId="ChemDraw.Document.6.0" spid="_x0000_s1">
                  <p:embed/>
                </p:oleObj>
              </mc:Choice>
              <mc:Fallback>
                <p:oleObj r:id="rId6" imgH="1350962" imgW="3321050" progId="ChemDraw.Document.6.0">
                  <p:embed/>
                  <p:pic>
                    <p:nvPicPr>
                      <p:cNvPr id="349" name="Google Shape;349;p36"/>
                      <p:cNvPicPr preferRelativeResize="0"/>
                      <p:nvPr/>
                    </p:nvPicPr>
                    <p:blipFill rotWithShape="1">
                      <a:blip r:embed="rId7">
                        <a:alphaModFix/>
                      </a:blip>
                      <a:srcRect b="0" l="0" r="0" t="0"/>
                      <a:stretch/>
                    </p:blipFill>
                    <p:spPr>
                      <a:xfrm>
                        <a:off x="4446588" y="4554538"/>
                        <a:ext cx="3321050" cy="1350962"/>
                      </a:xfrm>
                      <a:prstGeom prst="rect">
                        <a:avLst/>
                      </a:prstGeom>
                      <a:noFill/>
                      <a:ln>
                        <a:noFill/>
                      </a:ln>
                    </p:spPr>
                  </p:pic>
                </p:oleObj>
              </mc:Fallback>
            </mc:AlternateContent>
          </a:graphicData>
        </a:graphic>
      </p:graphicFrame>
      <p:graphicFrame>
        <p:nvGraphicFramePr>
          <p:cNvPr id="350" name="Google Shape;350;p36"/>
          <p:cNvGraphicFramePr/>
          <p:nvPr/>
        </p:nvGraphicFramePr>
        <p:xfrm>
          <a:off x="4839522" y="1443620"/>
          <a:ext cx="1690687" cy="941387"/>
        </p:xfrm>
        <a:graphic>
          <a:graphicData uri="http://schemas.openxmlformats.org/presentationml/2006/ole">
            <mc:AlternateContent>
              <mc:Choice Requires="v">
                <p:oleObj r:id="rId8" imgH="941387" imgW="1690687" progId="ChemDraw.Document.6.0" spid="_x0000_s2">
                  <p:embed/>
                </p:oleObj>
              </mc:Choice>
              <mc:Fallback>
                <p:oleObj r:id="rId9" imgH="941387" imgW="1690687" progId="ChemDraw.Document.6.0">
                  <p:embed/>
                  <p:pic>
                    <p:nvPicPr>
                      <p:cNvPr id="350" name="Google Shape;350;p36"/>
                      <p:cNvPicPr preferRelativeResize="0"/>
                      <p:nvPr/>
                    </p:nvPicPr>
                    <p:blipFill rotWithShape="1">
                      <a:blip r:embed="rId10">
                        <a:alphaModFix/>
                      </a:blip>
                      <a:srcRect b="0" l="0" r="0" t="0"/>
                      <a:stretch/>
                    </p:blipFill>
                    <p:spPr>
                      <a:xfrm>
                        <a:off x="4839522" y="1443620"/>
                        <a:ext cx="1690687" cy="941387"/>
                      </a:xfrm>
                      <a:prstGeom prst="rect">
                        <a:avLst/>
                      </a:prstGeom>
                      <a:noFill/>
                      <a:ln>
                        <a:noFill/>
                      </a:ln>
                    </p:spPr>
                  </p:pic>
                </p:oleObj>
              </mc:Fallback>
            </mc:AlternateContent>
          </a:graphicData>
        </a:graphic>
      </p:graphicFrame>
      <p:graphicFrame>
        <p:nvGraphicFramePr>
          <p:cNvPr id="351" name="Google Shape;351;p36"/>
          <p:cNvGraphicFramePr/>
          <p:nvPr/>
        </p:nvGraphicFramePr>
        <p:xfrm>
          <a:off x="5675737" y="2424234"/>
          <a:ext cx="2974975" cy="1893887"/>
        </p:xfrm>
        <a:graphic>
          <a:graphicData uri="http://schemas.openxmlformats.org/presentationml/2006/ole">
            <mc:AlternateContent>
              <mc:Choice Requires="v">
                <p:oleObj r:id="rId11" imgH="1893887" imgW="2974975" progId="ChemDraw.Document.6.0" spid="_x0000_s3">
                  <p:embed/>
                </p:oleObj>
              </mc:Choice>
              <mc:Fallback>
                <p:oleObj r:id="rId12" imgH="1893887" imgW="2974975" progId="ChemDraw.Document.6.0">
                  <p:embed/>
                  <p:pic>
                    <p:nvPicPr>
                      <p:cNvPr id="351" name="Google Shape;351;p36"/>
                      <p:cNvPicPr preferRelativeResize="0"/>
                      <p:nvPr/>
                    </p:nvPicPr>
                    <p:blipFill rotWithShape="1">
                      <a:blip r:embed="rId13">
                        <a:alphaModFix/>
                      </a:blip>
                      <a:srcRect b="0" l="0" r="0" t="0"/>
                      <a:stretch/>
                    </p:blipFill>
                    <p:spPr>
                      <a:xfrm>
                        <a:off x="5675737" y="2424234"/>
                        <a:ext cx="2974975" cy="1893887"/>
                      </a:xfrm>
                      <a:prstGeom prst="rect">
                        <a:avLst/>
                      </a:prstGeom>
                      <a:noFill/>
                      <a:ln>
                        <a:noFill/>
                      </a:ln>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idx="1" type="body"/>
          </p:nvPr>
        </p:nvSpPr>
        <p:spPr>
          <a:xfrm>
            <a:off x="470708" y="512214"/>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3. What starting material would be necessary to prepare the following compound by the Diels–Alder reaction?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57" name="Google Shape;357;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8" name="Google Shape;358;p37"/>
          <p:cNvPicPr preferRelativeResize="0"/>
          <p:nvPr/>
        </p:nvPicPr>
        <p:blipFill rotWithShape="1">
          <a:blip r:embed="rId3">
            <a:alphaModFix/>
          </a:blip>
          <a:srcRect b="0" l="0" r="0" t="0"/>
          <a:stretch/>
        </p:blipFill>
        <p:spPr>
          <a:xfrm>
            <a:off x="2743202" y="1459230"/>
            <a:ext cx="1438100" cy="1031557"/>
          </a:xfrm>
          <a:prstGeom prst="rect">
            <a:avLst/>
          </a:prstGeom>
          <a:noFill/>
          <a:ln>
            <a:noFill/>
          </a:ln>
        </p:spPr>
      </p:pic>
      <p:sp>
        <p:nvSpPr>
          <p:cNvPr id="359" name="Google Shape;359;p37"/>
          <p:cNvSpPr/>
          <p:nvPr/>
        </p:nvSpPr>
        <p:spPr>
          <a:xfrm>
            <a:off x="790687" y="2966587"/>
            <a:ext cx="42360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accent5"/>
                </a:solidFill>
                <a:latin typeface="Times New Roman"/>
                <a:ea typeface="Times New Roman"/>
                <a:cs typeface="Times New Roman"/>
                <a:sym typeface="Times New Roman"/>
              </a:rPr>
              <a:t> Two molecules of </a:t>
            </a:r>
            <a:r>
              <a:rPr b="1" i="0" lang="en-US" sz="1800" u="none" cap="none" strike="noStrike">
                <a:solidFill>
                  <a:schemeClr val="accent5"/>
                </a:solidFill>
                <a:latin typeface="Times New Roman"/>
                <a:ea typeface="Times New Roman"/>
                <a:cs typeface="Times New Roman"/>
                <a:sym typeface="Times New Roman"/>
              </a:rPr>
              <a:t>2-methyl-1,3-butadiene</a:t>
            </a:r>
            <a:endParaRPr/>
          </a:p>
        </p:txBody>
      </p:sp>
      <p:pic>
        <p:nvPicPr>
          <p:cNvPr descr="Image result for 2-methyl-1 3-butadiene" id="360" name="Google Shape;360;p37"/>
          <p:cNvPicPr preferRelativeResize="0"/>
          <p:nvPr/>
        </p:nvPicPr>
        <p:blipFill rotWithShape="1">
          <a:blip r:embed="rId4">
            <a:alphaModFix/>
          </a:blip>
          <a:srcRect b="0" l="0" r="0" t="0"/>
          <a:stretch/>
        </p:blipFill>
        <p:spPr>
          <a:xfrm>
            <a:off x="5409363" y="2780606"/>
            <a:ext cx="1814541" cy="1110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ph idx="1" type="body"/>
          </p:nvPr>
        </p:nvSpPr>
        <p:spPr>
          <a:xfrm>
            <a:off x="419529" y="578715"/>
            <a:ext cx="8423910" cy="278794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EXTRA Q1 為什麼不利用減壓濃縮將toluene抽掉?</a:t>
            </a:r>
            <a:endParaRPr/>
          </a:p>
          <a:p>
            <a:pPr indent="-50800" lvl="0" marL="228600" rtl="0" algn="l">
              <a:lnSpc>
                <a:spcPct val="90000"/>
              </a:lnSpc>
              <a:spcBef>
                <a:spcPts val="1000"/>
              </a:spcBef>
              <a:spcAft>
                <a:spcPts val="0"/>
              </a:spcAft>
              <a:buClr>
                <a:schemeClr val="dk1"/>
              </a:buClr>
              <a:buSzPts val="2800"/>
              <a:buNone/>
            </a:pPr>
            <a:r>
              <a:t/>
            </a:r>
            <a:endParaRPr b="1">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b="1">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b="1">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b="1">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pic>
        <p:nvPicPr>
          <p:cNvPr id="366" name="Google Shape;366;p38"/>
          <p:cNvPicPr preferRelativeResize="0"/>
          <p:nvPr/>
        </p:nvPicPr>
        <p:blipFill rotWithShape="1">
          <a:blip r:embed="rId3">
            <a:alphaModFix/>
          </a:blip>
          <a:srcRect b="0" l="0" r="0" t="0"/>
          <a:stretch/>
        </p:blipFill>
        <p:spPr>
          <a:xfrm>
            <a:off x="717501" y="1429790"/>
            <a:ext cx="7827966" cy="1770611"/>
          </a:xfrm>
          <a:prstGeom prst="rect">
            <a:avLst/>
          </a:prstGeom>
          <a:noFill/>
          <a:ln>
            <a:noFill/>
          </a:ln>
        </p:spPr>
      </p:pic>
      <p:sp>
        <p:nvSpPr>
          <p:cNvPr id="367" name="Google Shape;367;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idx="1" type="body"/>
          </p:nvPr>
        </p:nvSpPr>
        <p:spPr>
          <a:xfrm>
            <a:off x="595399" y="146455"/>
            <a:ext cx="7886700" cy="183197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EXTRA Q2本次TLC使用的KMnO4顯影劑，觀察到什麼TLC現象?其顯影機制是什麼? 有其他顯影劑嗎? 是應用在哪些化合物上? 經由本次實作TLC結果，你會怎麼再進行純化?</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73" name="Google Shape;373;p39"/>
          <p:cNvPicPr preferRelativeResize="0"/>
          <p:nvPr/>
        </p:nvPicPr>
        <p:blipFill rotWithShape="1">
          <a:blip r:embed="rId3">
            <a:alphaModFix/>
          </a:blip>
          <a:srcRect b="0" l="0" r="0" t="0"/>
          <a:stretch/>
        </p:blipFill>
        <p:spPr>
          <a:xfrm>
            <a:off x="843428" y="2452809"/>
            <a:ext cx="7457143" cy="1952381"/>
          </a:xfrm>
          <a:prstGeom prst="rect">
            <a:avLst/>
          </a:prstGeom>
          <a:noFill/>
          <a:ln>
            <a:noFill/>
          </a:ln>
        </p:spPr>
      </p:pic>
      <p:pic>
        <p:nvPicPr>
          <p:cNvPr id="374" name="Google Shape;374;p39"/>
          <p:cNvPicPr preferRelativeResize="0"/>
          <p:nvPr/>
        </p:nvPicPr>
        <p:blipFill rotWithShape="1">
          <a:blip r:embed="rId4">
            <a:alphaModFix/>
          </a:blip>
          <a:srcRect b="0" l="0" r="0" t="0"/>
          <a:stretch/>
        </p:blipFill>
        <p:spPr>
          <a:xfrm>
            <a:off x="1570132" y="-259342"/>
            <a:ext cx="4951270" cy="6666447"/>
          </a:xfrm>
          <a:prstGeom prst="rect">
            <a:avLst/>
          </a:prstGeom>
          <a:noFill/>
          <a:ln>
            <a:noFill/>
          </a:ln>
        </p:spPr>
      </p:pic>
      <p:sp>
        <p:nvSpPr>
          <p:cNvPr id="375" name="Google Shape;375;p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idx="1" type="body"/>
          </p:nvPr>
        </p:nvSpPr>
        <p:spPr>
          <a:xfrm>
            <a:off x="620713" y="685800"/>
            <a:ext cx="7772400" cy="4572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5. In carrying out an analysis of a mixture, what do you expect to see when the TLC plate has been allowed to remain in the developing chamber too long, so that the solvent front has reached the top of the plate?</a:t>
            </a:r>
            <a:endParaRPr/>
          </a:p>
          <a:p>
            <a:pPr indent="0" lvl="0" marL="0" rtl="0" algn="just">
              <a:lnSpc>
                <a:spcPct val="90000"/>
              </a:lnSpc>
              <a:spcBef>
                <a:spcPts val="1000"/>
              </a:spcBef>
              <a:spcAft>
                <a:spcPts val="0"/>
              </a:spcAft>
              <a:buClr>
                <a:srgbClr val="0000FF"/>
              </a:buClr>
              <a:buSzPts val="2800"/>
              <a:buFont typeface="Noto Sans Symbols"/>
              <a:buNone/>
            </a:pPr>
            <a:r>
              <a:rPr lang="en-US">
                <a:solidFill>
                  <a:srgbClr val="0000FF"/>
                </a:solidFill>
                <a:latin typeface="Times New Roman"/>
                <a:ea typeface="Times New Roman"/>
                <a:cs typeface="Times New Roman"/>
                <a:sym typeface="Times New Roman"/>
              </a:rPr>
              <a:t>Ans: The spots will grow larger as the compounds diffuse in all directions. If the solvent does not evaporate from the top of the plate, the R</a:t>
            </a:r>
            <a:r>
              <a:rPr baseline="-25000" i="1" lang="en-US">
                <a:solidFill>
                  <a:srgbClr val="0000FF"/>
                </a:solidFill>
                <a:latin typeface="Times New Roman"/>
                <a:ea typeface="Times New Roman"/>
                <a:cs typeface="Times New Roman"/>
                <a:sym typeface="Times New Roman"/>
              </a:rPr>
              <a:t>f</a:t>
            </a:r>
            <a:r>
              <a:rPr lang="en-US">
                <a:solidFill>
                  <a:srgbClr val="0000FF"/>
                </a:solidFill>
                <a:latin typeface="Times New Roman"/>
                <a:ea typeface="Times New Roman"/>
                <a:cs typeface="Times New Roman"/>
                <a:sym typeface="Times New Roman"/>
              </a:rPr>
              <a:t> values should not be affected.</a:t>
            </a:r>
            <a:r>
              <a:rPr b="1" lang="en-US">
                <a:solidFill>
                  <a:srgbClr val="0000FF"/>
                </a:solidFill>
              </a:rPr>
              <a:t> </a:t>
            </a:r>
            <a:endParaRPr b="1">
              <a:solidFill>
                <a:srgbClr val="0000FF"/>
              </a:solidFill>
            </a:endParaRPr>
          </a:p>
        </p:txBody>
      </p:sp>
      <p:sp>
        <p:nvSpPr>
          <p:cNvPr id="111" name="Google Shape;111;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idx="1" type="body"/>
          </p:nvPr>
        </p:nvSpPr>
        <p:spPr>
          <a:xfrm>
            <a:off x="495646" y="312708"/>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EXTRA Q3經由本次D-A實驗，爾後在進行此類反應時，你會考慮哪些條件以利反應?</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81" name="Google Shape;381;p40"/>
          <p:cNvPicPr preferRelativeResize="0"/>
          <p:nvPr/>
        </p:nvPicPr>
        <p:blipFill rotWithShape="1">
          <a:blip r:embed="rId3">
            <a:alphaModFix/>
          </a:blip>
          <a:srcRect b="0" l="0" r="0" t="0"/>
          <a:stretch/>
        </p:blipFill>
        <p:spPr>
          <a:xfrm>
            <a:off x="495646" y="1859119"/>
            <a:ext cx="8445810" cy="2804927"/>
          </a:xfrm>
          <a:prstGeom prst="rect">
            <a:avLst/>
          </a:prstGeom>
          <a:noFill/>
          <a:ln>
            <a:noFill/>
          </a:ln>
        </p:spPr>
      </p:pic>
      <p:sp>
        <p:nvSpPr>
          <p:cNvPr id="382" name="Google Shape;382;p4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1"/>
          <p:cNvSpPr/>
          <p:nvPr/>
        </p:nvSpPr>
        <p:spPr>
          <a:xfrm>
            <a:off x="152400" y="304800"/>
            <a:ext cx="8839200" cy="6062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3600"/>
              <a:buFont typeface="Noto Sans Symbols"/>
              <a:buNone/>
            </a:pPr>
            <a:r>
              <a:rPr b="1" lang="en-US" sz="3600">
                <a:solidFill>
                  <a:srgbClr val="C00000"/>
                </a:solidFill>
                <a:latin typeface="Times New Roman"/>
                <a:ea typeface="Times New Roman"/>
                <a:cs typeface="Times New Roman"/>
                <a:sym typeface="Times New Roman"/>
              </a:rPr>
              <a:t>Diels-Alder Reactions</a:t>
            </a:r>
            <a:endParaRPr/>
          </a:p>
          <a:p>
            <a:pPr indent="0" lvl="0" marL="0" marR="0" rtl="0" algn="ctr">
              <a:spcBef>
                <a:spcPts val="0"/>
              </a:spcBef>
              <a:spcAft>
                <a:spcPts val="0"/>
              </a:spcAft>
              <a:buClr>
                <a:schemeClr val="dk1"/>
              </a:buClr>
              <a:buSzPts val="2800"/>
              <a:buFont typeface="Noto Sans Symbols"/>
              <a:buNone/>
            </a:pPr>
            <a:r>
              <a:t/>
            </a:r>
            <a:endParaRPr b="1"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800"/>
              <a:buFont typeface="Noto Sans Symbols"/>
              <a:buNone/>
            </a:pPr>
            <a:r>
              <a:rPr b="1" lang="en-US" sz="2800">
                <a:solidFill>
                  <a:schemeClr val="dk1"/>
                </a:solidFill>
                <a:latin typeface="Times New Roman"/>
                <a:ea typeface="Times New Roman"/>
                <a:cs typeface="Times New Roman"/>
                <a:sym typeface="Times New Roman"/>
              </a:rPr>
              <a:t>問題回答：</a:t>
            </a:r>
            <a:endParaRPr sz="2800">
              <a:solidFill>
                <a:schemeClr val="dk1"/>
              </a:solidFill>
              <a:latin typeface="Times New Roman"/>
              <a:ea typeface="Times New Roman"/>
              <a:cs typeface="Times New Roman"/>
              <a:sym typeface="Times New Roman"/>
            </a:endParaRPr>
          </a:p>
          <a:p>
            <a:pPr indent="-354013" lvl="1" marL="450850" marR="0" rtl="0" algn="l">
              <a:spcBef>
                <a:spcPts val="2400"/>
              </a:spcBef>
              <a:spcAft>
                <a:spcPts val="0"/>
              </a:spcAft>
              <a:buClr>
                <a:schemeClr val="dk1"/>
              </a:buClr>
              <a:buSzPts val="2400"/>
              <a:buFont typeface="Libre Franklin"/>
              <a:buAutoNum type="arabicPeriod"/>
            </a:pPr>
            <a:r>
              <a:rPr b="0" i="0" lang="en-US" sz="2400" u="none" cap="none" strike="noStrike">
                <a:solidFill>
                  <a:schemeClr val="dk1"/>
                </a:solidFill>
                <a:latin typeface="Times New Roman"/>
                <a:ea typeface="Times New Roman"/>
                <a:cs typeface="Times New Roman"/>
                <a:sym typeface="Times New Roman"/>
              </a:rPr>
              <a:t>反應過程中會產生哪種氣體?</a:t>
            </a:r>
            <a:r>
              <a:rPr b="1" i="0" lang="en-US" sz="2400" u="none" cap="none" strike="noStrike">
                <a:solidFill>
                  <a:schemeClr val="dk1"/>
                </a:solidFill>
                <a:latin typeface="Libre Baskerville"/>
                <a:ea typeface="Libre Baskerville"/>
                <a:cs typeface="Libre Baskerville"/>
                <a:sym typeface="Libre Baskerville"/>
              </a:rPr>
              <a:t> </a:t>
            </a:r>
            <a:r>
              <a:rPr b="0" i="0" lang="en-US" sz="2400" u="none" cap="none" strike="noStrike">
                <a:solidFill>
                  <a:schemeClr val="dk1"/>
                </a:solidFill>
                <a:latin typeface="DFKai-SB"/>
                <a:ea typeface="DFKai-SB"/>
                <a:cs typeface="DFKai-SB"/>
                <a:sym typeface="DFKai-SB"/>
              </a:rPr>
              <a:t>有無毒害</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rgbClr val="CC00CC"/>
                </a:solidFill>
                <a:latin typeface="Times New Roman"/>
                <a:ea typeface="Times New Roman"/>
                <a:cs typeface="Times New Roman"/>
                <a:sym typeface="Times New Roman"/>
              </a:rPr>
              <a:t>In this experiment, heating 3-sulfolene produces 1,3-butadiene and a gas. What gas is evolved and is it toxic? </a:t>
            </a:r>
            <a:endParaRPr b="0" i="0" sz="2400" u="none" cap="none" strike="noStrike">
              <a:solidFill>
                <a:srgbClr val="CC00CC"/>
              </a:solidFill>
              <a:latin typeface="Times New Roman"/>
              <a:ea typeface="Times New Roman"/>
              <a:cs typeface="Times New Roman"/>
              <a:sym typeface="Times New Roman"/>
            </a:endParaRPr>
          </a:p>
          <a:p>
            <a:pPr indent="-354013" lvl="1" marL="450850" marR="0" rtl="0" algn="l">
              <a:spcBef>
                <a:spcPts val="2400"/>
              </a:spcBef>
              <a:spcAft>
                <a:spcPts val="0"/>
              </a:spcAft>
              <a:buClr>
                <a:schemeClr val="dk1"/>
              </a:buClr>
              <a:buSzPts val="2400"/>
              <a:buFont typeface="Libre Franklin"/>
              <a:buAutoNum type="arabicPeriod"/>
            </a:pPr>
            <a:r>
              <a:rPr b="0" i="0" lang="en-US" sz="2400" u="none" cap="none" strike="noStrike">
                <a:solidFill>
                  <a:schemeClr val="dk1"/>
                </a:solidFill>
                <a:latin typeface="Times New Roman"/>
                <a:ea typeface="Times New Roman"/>
                <a:cs typeface="Times New Roman"/>
                <a:sym typeface="Times New Roman"/>
              </a:rPr>
              <a:t>反應中出現的沉澱物是什麽? </a:t>
            </a:r>
            <a:r>
              <a:rPr b="0" i="0" lang="en-US" sz="2400" u="none" cap="none" strike="noStrike">
                <a:solidFill>
                  <a:srgbClr val="CC00CC"/>
                </a:solidFill>
                <a:latin typeface="Times New Roman"/>
                <a:ea typeface="Times New Roman"/>
                <a:cs typeface="Times New Roman"/>
                <a:sym typeface="Times New Roman"/>
              </a:rPr>
              <a:t>What is the precipitate that produces in the reaction?</a:t>
            </a:r>
            <a:endParaRPr b="0" i="0" sz="2400" u="none" cap="none" strike="noStrike">
              <a:solidFill>
                <a:srgbClr val="CC00CC"/>
              </a:solidFill>
              <a:latin typeface="Times New Roman"/>
              <a:ea typeface="Times New Roman"/>
              <a:cs typeface="Times New Roman"/>
              <a:sym typeface="Times New Roman"/>
            </a:endParaRPr>
          </a:p>
          <a:p>
            <a:pPr indent="-354013" lvl="1" marL="450850" marR="0" rtl="0" algn="l">
              <a:spcBef>
                <a:spcPts val="2400"/>
              </a:spcBef>
              <a:spcAft>
                <a:spcPts val="0"/>
              </a:spcAft>
              <a:buClr>
                <a:schemeClr val="dk1"/>
              </a:buClr>
              <a:buSzPts val="2400"/>
              <a:buFont typeface="Libre Franklin"/>
              <a:buAutoNum type="arabicPeriod"/>
            </a:pPr>
            <a:r>
              <a:rPr b="0" i="0" lang="en-US" sz="2400" u="none" cap="none" strike="noStrike">
                <a:solidFill>
                  <a:schemeClr val="dk1"/>
                </a:solidFill>
                <a:latin typeface="Times New Roman"/>
                <a:ea typeface="Times New Roman"/>
                <a:cs typeface="Times New Roman"/>
                <a:sym typeface="Times New Roman"/>
              </a:rPr>
              <a:t>反應物中哪個是限量試劑？ </a:t>
            </a:r>
            <a:r>
              <a:rPr b="0" i="0" lang="en-US" sz="2400" u="none" cap="none" strike="noStrike">
                <a:solidFill>
                  <a:srgbClr val="CC00CC"/>
                </a:solidFill>
                <a:latin typeface="Times New Roman"/>
                <a:ea typeface="Times New Roman"/>
                <a:cs typeface="Times New Roman"/>
                <a:sym typeface="Times New Roman"/>
              </a:rPr>
              <a:t>Which of the reactants is a limited reagent?</a:t>
            </a:r>
            <a:br>
              <a:rPr b="1" i="0" lang="en-US" sz="2400" u="none" cap="none" strike="noStrike">
                <a:solidFill>
                  <a:schemeClr val="dk1"/>
                </a:solidFill>
                <a:latin typeface="Libre Baskerville"/>
                <a:ea typeface="Libre Baskerville"/>
                <a:cs typeface="Libre Baskerville"/>
                <a:sym typeface="Libre Baskerville"/>
              </a:rPr>
            </a:br>
            <a:endParaRPr b="0" i="0" sz="2400" u="none" cap="none" strike="noStrike">
              <a:solidFill>
                <a:schemeClr val="dk1"/>
              </a:solidFill>
              <a:latin typeface="Times New Roman"/>
              <a:ea typeface="Times New Roman"/>
              <a:cs typeface="Times New Roman"/>
              <a:sym typeface="Times New Roman"/>
            </a:endParaRPr>
          </a:p>
          <a:p>
            <a:pPr indent="0" lvl="1" marL="96837" marR="0" rtl="0" algn="l">
              <a:spcBef>
                <a:spcPts val="240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88" name="Google Shape;388;p41"/>
          <p:cNvCxnSpPr/>
          <p:nvPr/>
        </p:nvCxnSpPr>
        <p:spPr>
          <a:xfrm>
            <a:off x="0" y="1066800"/>
            <a:ext cx="9144000" cy="0"/>
          </a:xfrm>
          <a:prstGeom prst="straightConnector1">
            <a:avLst/>
          </a:prstGeom>
          <a:noFill/>
          <a:ln cap="flat" cmpd="sng" w="19050">
            <a:solidFill>
              <a:schemeClr val="accent1"/>
            </a:solidFill>
            <a:prstDash val="solid"/>
            <a:miter lim="800000"/>
            <a:headEnd len="sm" w="sm" type="none"/>
            <a:tailEnd len="sm" w="sm" type="none"/>
          </a:ln>
        </p:spPr>
      </p:cxnSp>
      <p:sp>
        <p:nvSpPr>
          <p:cNvPr id="389" name="Google Shape;389;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nvSpPr>
        <p:spPr>
          <a:xfrm>
            <a:off x="1926771" y="1499778"/>
            <a:ext cx="5715000" cy="1066444"/>
          </a:xfrm>
          <a:prstGeom prst="rect">
            <a:avLst/>
          </a:prstGeom>
          <a:noFill/>
          <a:ln cap="flat" cmpd="sng" w="28575">
            <a:solidFill>
              <a:srgbClr val="171616"/>
            </a:solidFill>
            <a:prstDash val="solid"/>
            <a:miter lim="800000"/>
            <a:headEnd len="sm" w="sm" type="none"/>
            <a:tailEnd len="sm" w="sm" type="none"/>
          </a:ln>
        </p:spPr>
        <p:txBody>
          <a:bodyPr anchorCtr="0" anchor="t" bIns="34275" lIns="68575" spcFirstLastPara="1" rIns="68575" wrap="square" tIns="34275">
            <a:spAutoFit/>
          </a:bodyPr>
          <a:lstStyle/>
          <a:p>
            <a:pPr indent="-255985" lvl="0" marL="255985" marR="0" rtl="0" algn="l">
              <a:lnSpc>
                <a:spcPct val="120000"/>
              </a:lnSpc>
              <a:spcBef>
                <a:spcPts val="0"/>
              </a:spcBef>
              <a:spcAft>
                <a:spcPts val="0"/>
              </a:spcAft>
              <a:buNone/>
            </a:pPr>
            <a:r>
              <a:rPr b="1" lang="en-US" sz="1800">
                <a:solidFill>
                  <a:srgbClr val="0000FF"/>
                </a:solidFill>
                <a:latin typeface="DFKai-SB"/>
                <a:ea typeface="DFKai-SB"/>
                <a:cs typeface="DFKai-SB"/>
                <a:sym typeface="DFKai-SB"/>
              </a:rPr>
              <a:t>實驗目的: </a:t>
            </a:r>
            <a:endParaRPr/>
          </a:p>
          <a:p>
            <a:pPr indent="-255985" lvl="0" marL="255985" marR="0" rtl="0" algn="l">
              <a:lnSpc>
                <a:spcPct val="120000"/>
              </a:lnSpc>
              <a:spcBef>
                <a:spcPts val="0"/>
              </a:spcBef>
              <a:spcAft>
                <a:spcPts val="0"/>
              </a:spcAft>
              <a:buClr>
                <a:srgbClr val="0000FF"/>
              </a:buClr>
              <a:buSzPts val="1800"/>
              <a:buFont typeface="DFKai-SB"/>
              <a:buChar char="•"/>
            </a:pPr>
            <a:r>
              <a:rPr b="1" lang="en-US" sz="1800">
                <a:solidFill>
                  <a:srgbClr val="0000FF"/>
                </a:solidFill>
                <a:latin typeface="DFKai-SB"/>
                <a:ea typeface="DFKai-SB"/>
                <a:cs typeface="DFKai-SB"/>
                <a:sym typeface="DFKai-SB"/>
              </a:rPr>
              <a:t>瞭解色鹵化反應及其應用性</a:t>
            </a:r>
            <a:endParaRPr b="1" sz="1800">
              <a:solidFill>
                <a:srgbClr val="0000FF"/>
              </a:solidFill>
              <a:latin typeface="DFKai-SB"/>
              <a:ea typeface="DFKai-SB"/>
              <a:cs typeface="DFKai-SB"/>
              <a:sym typeface="DFKai-SB"/>
            </a:endParaRPr>
          </a:p>
          <a:p>
            <a:pPr indent="-255985" lvl="0" marL="255985" marR="0" rtl="0" algn="l">
              <a:lnSpc>
                <a:spcPct val="120000"/>
              </a:lnSpc>
              <a:spcBef>
                <a:spcPts val="0"/>
              </a:spcBef>
              <a:spcAft>
                <a:spcPts val="0"/>
              </a:spcAft>
              <a:buClr>
                <a:srgbClr val="0000FF"/>
              </a:buClr>
              <a:buSzPts val="1800"/>
              <a:buFont typeface="DFKai-SB"/>
              <a:buChar char="•"/>
            </a:pPr>
            <a:r>
              <a:rPr b="1" lang="en-US" sz="1800">
                <a:solidFill>
                  <a:srgbClr val="0000FF"/>
                </a:solidFill>
                <a:latin typeface="DFKai-SB"/>
                <a:ea typeface="DFKai-SB"/>
                <a:cs typeface="DFKai-SB"/>
                <a:sym typeface="DFKai-SB"/>
              </a:rPr>
              <a:t>了解離去基在取代反應中扮演的角色</a:t>
            </a:r>
            <a:endParaRPr/>
          </a:p>
        </p:txBody>
      </p:sp>
      <p:sp>
        <p:nvSpPr>
          <p:cNvPr id="395" name="Google Shape;395;p42"/>
          <p:cNvSpPr/>
          <p:nvPr/>
        </p:nvSpPr>
        <p:spPr>
          <a:xfrm>
            <a:off x="1590403" y="200842"/>
            <a:ext cx="6051368" cy="8834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66"/>
              </a:buClr>
              <a:buSzPts val="3600"/>
              <a:buFont typeface="Noto Sans Symbols"/>
              <a:buNone/>
            </a:pPr>
            <a:r>
              <a:rPr b="1" i="1" lang="en-US" sz="3600">
                <a:solidFill>
                  <a:srgbClr val="000066"/>
                </a:solidFill>
                <a:latin typeface="Times New Roman"/>
                <a:ea typeface="Times New Roman"/>
                <a:cs typeface="Times New Roman"/>
                <a:sym typeface="Times New Roman"/>
              </a:rPr>
              <a:t>Experiment 7</a:t>
            </a:r>
            <a:br>
              <a:rPr b="1" i="1" lang="en-US" sz="3600">
                <a:solidFill>
                  <a:srgbClr val="000066"/>
                </a:solidFill>
                <a:latin typeface="Times New Roman"/>
                <a:ea typeface="Times New Roman"/>
                <a:cs typeface="Times New Roman"/>
                <a:sym typeface="Times New Roman"/>
              </a:rPr>
            </a:br>
            <a:r>
              <a:rPr b="1" i="1" lang="en-US" sz="3600">
                <a:solidFill>
                  <a:srgbClr val="000066"/>
                </a:solidFill>
                <a:latin typeface="Times New Roman"/>
                <a:ea typeface="Times New Roman"/>
                <a:cs typeface="Times New Roman"/>
                <a:sym typeface="Times New Roman"/>
              </a:rPr>
              <a:t>Halogenation Reaction</a:t>
            </a:r>
            <a:endParaRPr/>
          </a:p>
        </p:txBody>
      </p:sp>
      <p:cxnSp>
        <p:nvCxnSpPr>
          <p:cNvPr id="396" name="Google Shape;396;p42"/>
          <p:cNvCxnSpPr/>
          <p:nvPr/>
        </p:nvCxnSpPr>
        <p:spPr>
          <a:xfrm flipH="1" rot="10800000">
            <a:off x="0" y="1306287"/>
            <a:ext cx="9144000" cy="60415"/>
          </a:xfrm>
          <a:prstGeom prst="straightConnector1">
            <a:avLst/>
          </a:prstGeom>
          <a:noFill/>
          <a:ln cap="flat" cmpd="sng" w="57150">
            <a:solidFill>
              <a:srgbClr val="FF0000"/>
            </a:solidFill>
            <a:prstDash val="solid"/>
            <a:miter lim="800000"/>
            <a:headEnd len="sm" w="sm" type="none"/>
            <a:tailEnd len="sm" w="sm" type="none"/>
          </a:ln>
        </p:spPr>
      </p:cxnSp>
      <p:pic>
        <p:nvPicPr>
          <p:cNvPr descr="Image result for é¹µç´  åå­¸" id="397" name="Google Shape;397;p42"/>
          <p:cNvPicPr preferRelativeResize="0"/>
          <p:nvPr/>
        </p:nvPicPr>
        <p:blipFill rotWithShape="1">
          <a:blip r:embed="rId3">
            <a:alphaModFix/>
          </a:blip>
          <a:srcRect b="0" l="0" r="0" t="0"/>
          <a:stretch/>
        </p:blipFill>
        <p:spPr>
          <a:xfrm>
            <a:off x="2377338" y="2583914"/>
            <a:ext cx="4323908" cy="4623255"/>
          </a:xfrm>
          <a:prstGeom prst="rect">
            <a:avLst/>
          </a:prstGeom>
          <a:noFill/>
          <a:ln>
            <a:noFill/>
          </a:ln>
        </p:spPr>
      </p:pic>
      <p:sp>
        <p:nvSpPr>
          <p:cNvPr id="398" name="Google Shape;398;p4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txBox="1"/>
          <p:nvPr>
            <p:ph type="title"/>
          </p:nvPr>
        </p:nvSpPr>
        <p:spPr>
          <a:xfrm>
            <a:off x="430213" y="152400"/>
            <a:ext cx="7772400" cy="7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FF"/>
              </a:buClr>
              <a:buSzPts val="4400"/>
              <a:buFont typeface="Calibri"/>
              <a:buNone/>
            </a:pPr>
            <a:r>
              <a:rPr lang="en-US">
                <a:solidFill>
                  <a:srgbClr val="0000FF"/>
                </a:solidFill>
              </a:rPr>
              <a:t>Questions</a:t>
            </a:r>
            <a:endParaRPr>
              <a:solidFill>
                <a:srgbClr val="0000FF"/>
              </a:solidFill>
            </a:endParaRPr>
          </a:p>
        </p:txBody>
      </p:sp>
      <p:sp>
        <p:nvSpPr>
          <p:cNvPr id="404" name="Google Shape;404;p43"/>
          <p:cNvSpPr txBox="1"/>
          <p:nvPr>
            <p:ph idx="1" type="body"/>
          </p:nvPr>
        </p:nvSpPr>
        <p:spPr>
          <a:xfrm>
            <a:off x="444500" y="863600"/>
            <a:ext cx="7772400" cy="210404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EXTRA Q1鹽洗(Brine wash)的目的為何?</a:t>
            </a:r>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EXTRA Q2此反應可能有哪些副產物?或副反應發生?</a:t>
            </a:r>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EXTRA Q3若不加DMF反應是否可以進行?需要改變甚麼反應條件?</a:t>
            </a:r>
            <a:endParaRPr sz="2000">
              <a:latin typeface="Times New Roman"/>
              <a:ea typeface="Times New Roman"/>
              <a:cs typeface="Times New Roman"/>
              <a:sym typeface="Times New Roman"/>
            </a:endParaRPr>
          </a:p>
        </p:txBody>
      </p:sp>
      <p:sp>
        <p:nvSpPr>
          <p:cNvPr id="405" name="Google Shape;405;p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43"/>
          <p:cNvPicPr preferRelativeResize="0"/>
          <p:nvPr/>
        </p:nvPicPr>
        <p:blipFill rotWithShape="1">
          <a:blip r:embed="rId3">
            <a:alphaModFix/>
          </a:blip>
          <a:srcRect b="0" l="0" r="0" t="0"/>
          <a:stretch/>
        </p:blipFill>
        <p:spPr>
          <a:xfrm>
            <a:off x="801583" y="1207433"/>
            <a:ext cx="7322270" cy="1178869"/>
          </a:xfrm>
          <a:prstGeom prst="rect">
            <a:avLst/>
          </a:prstGeom>
          <a:noFill/>
          <a:ln>
            <a:noFill/>
          </a:ln>
        </p:spPr>
      </p:pic>
      <p:pic>
        <p:nvPicPr>
          <p:cNvPr id="407" name="Google Shape;407;p43"/>
          <p:cNvPicPr preferRelativeResize="0"/>
          <p:nvPr/>
        </p:nvPicPr>
        <p:blipFill rotWithShape="1">
          <a:blip r:embed="rId4">
            <a:alphaModFix/>
          </a:blip>
          <a:srcRect b="0" l="0" r="0" t="0"/>
          <a:stretch/>
        </p:blipFill>
        <p:spPr>
          <a:xfrm>
            <a:off x="801583" y="2808433"/>
            <a:ext cx="6488679" cy="1657691"/>
          </a:xfrm>
          <a:prstGeom prst="rect">
            <a:avLst/>
          </a:prstGeom>
          <a:noFill/>
          <a:ln>
            <a:noFill/>
          </a:ln>
        </p:spPr>
      </p:pic>
      <p:pic>
        <p:nvPicPr>
          <p:cNvPr id="408" name="Google Shape;408;p43"/>
          <p:cNvPicPr preferRelativeResize="0"/>
          <p:nvPr/>
        </p:nvPicPr>
        <p:blipFill rotWithShape="1">
          <a:blip r:embed="rId5">
            <a:alphaModFix/>
          </a:blip>
          <a:srcRect b="0" l="0" r="0" t="0"/>
          <a:stretch/>
        </p:blipFill>
        <p:spPr>
          <a:xfrm>
            <a:off x="801583" y="4830017"/>
            <a:ext cx="6586794" cy="196979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4"/>
          <p:cNvSpPr txBox="1"/>
          <p:nvPr>
            <p:ph idx="1" type="body"/>
          </p:nvPr>
        </p:nvSpPr>
        <p:spPr>
          <a:xfrm>
            <a:off x="404206" y="761596"/>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(30%)寫出Thionyl chloride與DMF作用之反應機構。</a:t>
            </a:r>
            <a:r>
              <a:rPr lang="en-US">
                <a:solidFill>
                  <a:srgbClr val="CC00CC"/>
                </a:solidFill>
                <a:latin typeface="Times New Roman"/>
                <a:ea typeface="Times New Roman"/>
                <a:cs typeface="Times New Roman"/>
                <a:sym typeface="Times New Roman"/>
              </a:rPr>
              <a:t>Write the mechanism of thionyl chloride reacting with DMF</a:t>
            </a:r>
            <a:endParaRPr>
              <a:solidFill>
                <a:srgbClr val="CC00CC"/>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(20%)寫出Thionyl chloride與水反應之反應方程式</a:t>
            </a:r>
            <a:r>
              <a:rPr lang="en-US">
                <a:solidFill>
                  <a:srgbClr val="CC00CC"/>
                </a:solidFill>
                <a:latin typeface="Times New Roman"/>
                <a:ea typeface="Times New Roman"/>
                <a:cs typeface="Times New Roman"/>
                <a:sym typeface="Times New Roman"/>
              </a:rPr>
              <a:t>Write the chemical equation of thionyl chloride reacting with water.</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(20%)如何確認反應是否結束? </a:t>
            </a:r>
            <a:r>
              <a:rPr lang="en-US">
                <a:solidFill>
                  <a:srgbClr val="CC00CC"/>
                </a:solidFill>
                <a:latin typeface="Times New Roman"/>
                <a:ea typeface="Times New Roman"/>
                <a:cs typeface="Times New Roman"/>
                <a:sym typeface="Times New Roman"/>
              </a:rPr>
              <a:t>How can you confirm if the reaction is over?</a:t>
            </a:r>
            <a:endParaRPr>
              <a:solidFill>
                <a:srgbClr val="CC00CC"/>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(30%)為何不此反應不可用NaHCO</a:t>
            </a:r>
            <a:r>
              <a:rPr baseline="-25000" lang="en-US">
                <a:latin typeface="Times New Roman"/>
                <a:ea typeface="Times New Roman"/>
                <a:cs typeface="Times New Roman"/>
                <a:sym typeface="Times New Roman"/>
              </a:rPr>
              <a:t>3</a:t>
            </a:r>
            <a:r>
              <a:rPr lang="en-US">
                <a:latin typeface="Times New Roman"/>
                <a:ea typeface="Times New Roman"/>
                <a:cs typeface="Times New Roman"/>
                <a:sym typeface="Times New Roman"/>
              </a:rPr>
              <a:t>酸鹼中和來萃息反應?如何終止反應?</a:t>
            </a:r>
            <a:r>
              <a:rPr lang="en-US">
                <a:solidFill>
                  <a:srgbClr val="CC00CC"/>
                </a:solidFill>
                <a:latin typeface="Times New Roman"/>
                <a:ea typeface="Times New Roman"/>
                <a:cs typeface="Times New Roman"/>
                <a:sym typeface="Times New Roman"/>
              </a:rPr>
              <a:t>Why can not quench the reaction with NaHCO</a:t>
            </a:r>
            <a:r>
              <a:rPr baseline="-25000" lang="en-US">
                <a:solidFill>
                  <a:srgbClr val="CC00CC"/>
                </a:solidFill>
                <a:latin typeface="Times New Roman"/>
                <a:ea typeface="Times New Roman"/>
                <a:cs typeface="Times New Roman"/>
                <a:sym typeface="Times New Roman"/>
              </a:rPr>
              <a:t>3</a:t>
            </a:r>
            <a:r>
              <a:rPr lang="en-US">
                <a:solidFill>
                  <a:srgbClr val="CC00CC"/>
                </a:solidFill>
                <a:latin typeface="Times New Roman"/>
                <a:ea typeface="Times New Roman"/>
                <a:cs typeface="Times New Roman"/>
                <a:sym typeface="Times New Roman"/>
              </a:rPr>
              <a:t>? How to quench the reaction?</a:t>
            </a:r>
            <a:endParaRPr/>
          </a:p>
        </p:txBody>
      </p:sp>
      <p:sp>
        <p:nvSpPr>
          <p:cNvPr id="414" name="Google Shape;414;p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5"/>
          <p:cNvSpPr txBox="1"/>
          <p:nvPr/>
        </p:nvSpPr>
        <p:spPr>
          <a:xfrm>
            <a:off x="1598566" y="1778937"/>
            <a:ext cx="5715000" cy="918391"/>
          </a:xfrm>
          <a:prstGeom prst="rect">
            <a:avLst/>
          </a:prstGeom>
          <a:noFill/>
          <a:ln cap="flat" cmpd="sng" w="28575">
            <a:solidFill>
              <a:srgbClr val="171616"/>
            </a:solidFill>
            <a:prstDash val="solid"/>
            <a:miter lim="800000"/>
            <a:headEnd len="sm" w="sm" type="none"/>
            <a:tailEnd len="sm" w="sm" type="none"/>
          </a:ln>
        </p:spPr>
        <p:txBody>
          <a:bodyPr anchorCtr="0" anchor="t" bIns="34275" lIns="68575" spcFirstLastPara="1" rIns="68575" wrap="square" tIns="34275">
            <a:spAutoFit/>
          </a:bodyPr>
          <a:lstStyle/>
          <a:p>
            <a:pPr indent="-255979" lvl="0" marL="255979" marR="0" rtl="0" algn="l">
              <a:lnSpc>
                <a:spcPct val="120000"/>
              </a:lnSpc>
              <a:spcBef>
                <a:spcPts val="0"/>
              </a:spcBef>
              <a:spcAft>
                <a:spcPts val="0"/>
              </a:spcAft>
              <a:buNone/>
            </a:pPr>
            <a:r>
              <a:rPr b="1" lang="en-US" sz="2400">
                <a:solidFill>
                  <a:srgbClr val="0000FF"/>
                </a:solidFill>
                <a:latin typeface="DFKai-SB"/>
                <a:ea typeface="DFKai-SB"/>
                <a:cs typeface="DFKai-SB"/>
                <a:sym typeface="DFKai-SB"/>
              </a:rPr>
              <a:t>實驗目的: </a:t>
            </a:r>
            <a:endParaRPr/>
          </a:p>
          <a:p>
            <a:pPr indent="-255979" lvl="0" marL="255979" marR="0" rtl="0" algn="l">
              <a:lnSpc>
                <a:spcPct val="120000"/>
              </a:lnSpc>
              <a:spcBef>
                <a:spcPts val="0"/>
              </a:spcBef>
              <a:spcAft>
                <a:spcPts val="0"/>
              </a:spcAft>
              <a:buClr>
                <a:srgbClr val="0000FF"/>
              </a:buClr>
              <a:buSzPts val="2400"/>
              <a:buFont typeface="DFKai-SB"/>
              <a:buChar char="•"/>
            </a:pPr>
            <a:r>
              <a:rPr b="1" lang="en-US" sz="2400">
                <a:solidFill>
                  <a:srgbClr val="0000FF"/>
                </a:solidFill>
                <a:latin typeface="DFKai-SB"/>
                <a:ea typeface="DFKai-SB"/>
                <a:cs typeface="DFKai-SB"/>
                <a:sym typeface="DFKai-SB"/>
              </a:rPr>
              <a:t>瞭解消除反應及其應用性。</a:t>
            </a:r>
            <a:endParaRPr b="1" sz="2400">
              <a:solidFill>
                <a:srgbClr val="0000FF"/>
              </a:solidFill>
              <a:latin typeface="DFKai-SB"/>
              <a:ea typeface="DFKai-SB"/>
              <a:cs typeface="DFKai-SB"/>
              <a:sym typeface="DFKai-SB"/>
            </a:endParaRPr>
          </a:p>
        </p:txBody>
      </p:sp>
      <p:sp>
        <p:nvSpPr>
          <p:cNvPr id="420" name="Google Shape;420;p45"/>
          <p:cNvSpPr/>
          <p:nvPr/>
        </p:nvSpPr>
        <p:spPr>
          <a:xfrm>
            <a:off x="1430382" y="327292"/>
            <a:ext cx="6051368" cy="8834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66"/>
              </a:buClr>
              <a:buSzPts val="3600"/>
              <a:buFont typeface="Noto Sans Symbols"/>
              <a:buNone/>
            </a:pPr>
            <a:r>
              <a:rPr b="1" i="1" lang="en-US" sz="3600">
                <a:solidFill>
                  <a:srgbClr val="000066"/>
                </a:solidFill>
                <a:latin typeface="Times New Roman"/>
                <a:ea typeface="Times New Roman"/>
                <a:cs typeface="Times New Roman"/>
                <a:sym typeface="Times New Roman"/>
              </a:rPr>
              <a:t>Experiment 8</a:t>
            </a:r>
            <a:br>
              <a:rPr b="1" i="1" lang="en-US" sz="3600">
                <a:solidFill>
                  <a:srgbClr val="000066"/>
                </a:solidFill>
                <a:latin typeface="Times New Roman"/>
                <a:ea typeface="Times New Roman"/>
                <a:cs typeface="Times New Roman"/>
                <a:sym typeface="Times New Roman"/>
              </a:rPr>
            </a:br>
            <a:r>
              <a:rPr b="1" i="1" lang="en-US" sz="3600">
                <a:solidFill>
                  <a:srgbClr val="000066"/>
                </a:solidFill>
                <a:latin typeface="Times New Roman"/>
                <a:ea typeface="Times New Roman"/>
                <a:cs typeface="Times New Roman"/>
                <a:sym typeface="Times New Roman"/>
              </a:rPr>
              <a:t>Elimination Reaction</a:t>
            </a:r>
            <a:endParaRPr/>
          </a:p>
        </p:txBody>
      </p:sp>
      <p:cxnSp>
        <p:nvCxnSpPr>
          <p:cNvPr id="421" name="Google Shape;421;p45"/>
          <p:cNvCxnSpPr/>
          <p:nvPr/>
        </p:nvCxnSpPr>
        <p:spPr>
          <a:xfrm flipH="1" rot="10800000">
            <a:off x="0" y="1461254"/>
            <a:ext cx="9144000" cy="60415"/>
          </a:xfrm>
          <a:prstGeom prst="straightConnector1">
            <a:avLst/>
          </a:prstGeom>
          <a:noFill/>
          <a:ln cap="flat" cmpd="sng" w="57150">
            <a:solidFill>
              <a:srgbClr val="FF0000"/>
            </a:solidFill>
            <a:prstDash val="solid"/>
            <a:miter lim="800000"/>
            <a:headEnd len="sm" w="sm" type="none"/>
            <a:tailEnd len="sm" w="sm" type="none"/>
          </a:ln>
        </p:spPr>
      </p:cxnSp>
      <p:graphicFrame>
        <p:nvGraphicFramePr>
          <p:cNvPr id="422" name="Google Shape;422;p45"/>
          <p:cNvGraphicFramePr/>
          <p:nvPr/>
        </p:nvGraphicFramePr>
        <p:xfrm>
          <a:off x="2036629" y="3020651"/>
          <a:ext cx="4259667" cy="965003"/>
        </p:xfrm>
        <a:graphic>
          <a:graphicData uri="http://schemas.openxmlformats.org/presentationml/2006/ole">
            <mc:AlternateContent>
              <mc:Choice Requires="v">
                <p:oleObj r:id="rId4" imgH="965003" imgW="4259667" progId="ChemDraw.Document.6.0" spid="_x0000_s1">
                  <p:embed/>
                </p:oleObj>
              </mc:Choice>
              <mc:Fallback>
                <p:oleObj r:id="rId5" imgH="965003" imgW="4259667" progId="ChemDraw.Document.6.0">
                  <p:embed/>
                  <p:pic>
                    <p:nvPicPr>
                      <p:cNvPr id="422" name="Google Shape;422;p45"/>
                      <p:cNvPicPr preferRelativeResize="0"/>
                      <p:nvPr/>
                    </p:nvPicPr>
                    <p:blipFill rotWithShape="1">
                      <a:blip r:embed="rId6">
                        <a:alphaModFix/>
                      </a:blip>
                      <a:srcRect b="0" l="0" r="0" t="0"/>
                      <a:stretch/>
                    </p:blipFill>
                    <p:spPr>
                      <a:xfrm>
                        <a:off x="2036629" y="3020651"/>
                        <a:ext cx="4259667" cy="965003"/>
                      </a:xfrm>
                      <a:prstGeom prst="rect">
                        <a:avLst/>
                      </a:prstGeom>
                      <a:noFill/>
                      <a:ln>
                        <a:noFill/>
                      </a:ln>
                    </p:spPr>
                  </p:pic>
                </p:oleObj>
              </mc:Fallback>
            </mc:AlternateContent>
          </a:graphicData>
        </a:graphic>
      </p:graphicFrame>
      <p:pic>
        <p:nvPicPr>
          <p:cNvPr descr="Image result for elimination reaction" id="423" name="Google Shape;423;p45"/>
          <p:cNvPicPr preferRelativeResize="0"/>
          <p:nvPr/>
        </p:nvPicPr>
        <p:blipFill rotWithShape="1">
          <a:blip r:embed="rId7">
            <a:alphaModFix/>
          </a:blip>
          <a:srcRect b="0" l="0" r="0" t="0"/>
          <a:stretch/>
        </p:blipFill>
        <p:spPr>
          <a:xfrm>
            <a:off x="1905999" y="4168400"/>
            <a:ext cx="3609467" cy="1230227"/>
          </a:xfrm>
          <a:prstGeom prst="rect">
            <a:avLst/>
          </a:prstGeom>
          <a:noFill/>
          <a:ln>
            <a:noFill/>
          </a:ln>
        </p:spPr>
      </p:pic>
      <p:pic>
        <p:nvPicPr>
          <p:cNvPr descr="Image result for elimination reaction" id="424" name="Google Shape;424;p45"/>
          <p:cNvPicPr preferRelativeResize="0"/>
          <p:nvPr/>
        </p:nvPicPr>
        <p:blipFill rotWithShape="1">
          <a:blip r:embed="rId8">
            <a:alphaModFix/>
          </a:blip>
          <a:srcRect b="0" l="0" r="0" t="0"/>
          <a:stretch/>
        </p:blipFill>
        <p:spPr>
          <a:xfrm>
            <a:off x="2088879" y="5626988"/>
            <a:ext cx="3998414" cy="972503"/>
          </a:xfrm>
          <a:prstGeom prst="rect">
            <a:avLst/>
          </a:prstGeom>
          <a:noFill/>
          <a:ln>
            <a:noFill/>
          </a:ln>
        </p:spPr>
      </p:pic>
      <p:sp>
        <p:nvSpPr>
          <p:cNvPr id="425" name="Google Shape;425;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type="title"/>
          </p:nvPr>
        </p:nvSpPr>
        <p:spPr>
          <a:xfrm>
            <a:off x="430213" y="152400"/>
            <a:ext cx="7772400" cy="7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FF"/>
              </a:buClr>
              <a:buSzPts val="4400"/>
              <a:buFont typeface="Calibri"/>
              <a:buNone/>
            </a:pPr>
            <a:r>
              <a:rPr lang="en-US">
                <a:solidFill>
                  <a:srgbClr val="0000FF"/>
                </a:solidFill>
              </a:rPr>
              <a:t>Questions</a:t>
            </a:r>
            <a:endParaRPr>
              <a:solidFill>
                <a:srgbClr val="0000FF"/>
              </a:solidFill>
            </a:endParaRPr>
          </a:p>
        </p:txBody>
      </p:sp>
      <p:sp>
        <p:nvSpPr>
          <p:cNvPr id="431" name="Google Shape;431;p46"/>
          <p:cNvSpPr txBox="1"/>
          <p:nvPr>
            <p:ph idx="1" type="body"/>
          </p:nvPr>
        </p:nvSpPr>
        <p:spPr>
          <a:xfrm>
            <a:off x="430212" y="914399"/>
            <a:ext cx="8397903" cy="544195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2. Which product(s) would be obtained by the dehydration of 2-heptanol and of 2-methyl-l-cyclohexanol?</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432" name="Google Shape;432;p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3" name="Google Shape;433;p46"/>
          <p:cNvPicPr preferRelativeResize="0"/>
          <p:nvPr/>
        </p:nvPicPr>
        <p:blipFill rotWithShape="1">
          <a:blip r:embed="rId3">
            <a:alphaModFix/>
          </a:blip>
          <a:srcRect b="0" l="0" r="0" t="0"/>
          <a:stretch/>
        </p:blipFill>
        <p:spPr>
          <a:xfrm>
            <a:off x="84349" y="1864316"/>
            <a:ext cx="9010146" cy="449203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7"/>
          <p:cNvSpPr txBox="1"/>
          <p:nvPr>
            <p:ph idx="1" type="body"/>
          </p:nvPr>
        </p:nvSpPr>
        <p:spPr>
          <a:xfrm>
            <a:off x="503959" y="345958"/>
            <a:ext cx="7886700" cy="571401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latin typeface="Times New Roman"/>
                <a:ea typeface="Times New Roman"/>
                <a:cs typeface="Times New Roman"/>
                <a:sym typeface="Times New Roman"/>
              </a:rPr>
              <a:t>EXTRA Q1</a:t>
            </a:r>
            <a:r>
              <a:rPr lang="en-US">
                <a:solidFill>
                  <a:srgbClr val="FF0000"/>
                </a:solidFill>
                <a:latin typeface="DFKai-SB"/>
                <a:ea typeface="DFKai-SB"/>
                <a:cs typeface="DFKai-SB"/>
                <a:sym typeface="DFKai-SB"/>
              </a:rPr>
              <a:t>製備環己烯時，為何蒸餾的溫度不可超過</a:t>
            </a:r>
            <a:r>
              <a:rPr lang="en-US">
                <a:solidFill>
                  <a:srgbClr val="FF0000"/>
                </a:solidFill>
                <a:latin typeface="Times New Roman"/>
                <a:ea typeface="Times New Roman"/>
                <a:cs typeface="Times New Roman"/>
                <a:sym typeface="Times New Roman"/>
              </a:rPr>
              <a:t>100</a:t>
            </a:r>
            <a:r>
              <a:rPr b="1" lang="en-US">
                <a:solidFill>
                  <a:srgbClr val="FF0000"/>
                </a:solidFill>
                <a:latin typeface="Times New Roman"/>
                <a:ea typeface="Times New Roman"/>
                <a:cs typeface="Times New Roman"/>
                <a:sym typeface="Times New Roman"/>
              </a:rPr>
              <a:t> </a:t>
            </a:r>
            <a:r>
              <a:rPr lang="en-US">
                <a:solidFill>
                  <a:srgbClr val="FF0000"/>
                </a:solidFill>
                <a:latin typeface="Times New Roman"/>
                <a:ea typeface="Times New Roman"/>
                <a:cs typeface="Times New Roman"/>
                <a:sym typeface="Times New Roman"/>
              </a:rPr>
              <a:t>ºC?</a:t>
            </a:r>
            <a:endParaRPr/>
          </a:p>
          <a:p>
            <a:pPr indent="-50800" lvl="0" marL="228600" rtl="0" algn="l">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latin typeface="Times New Roman"/>
                <a:ea typeface="Times New Roman"/>
                <a:cs typeface="Times New Roman"/>
                <a:sym typeface="Times New Roman"/>
              </a:rPr>
              <a:t>EXTRA Q2 最後利用Br</a:t>
            </a:r>
            <a:r>
              <a:rPr baseline="-25000" lang="en-US">
                <a:solidFill>
                  <a:srgbClr val="FF0000"/>
                </a:solidFill>
                <a:latin typeface="Times New Roman"/>
                <a:ea typeface="Times New Roman"/>
                <a:cs typeface="Times New Roman"/>
                <a:sym typeface="Times New Roman"/>
              </a:rPr>
              <a:t>2</a:t>
            </a:r>
            <a:r>
              <a:rPr lang="en-US">
                <a:solidFill>
                  <a:srgbClr val="FF0000"/>
                </a:solidFill>
                <a:latin typeface="Times New Roman"/>
                <a:ea typeface="Times New Roman"/>
                <a:cs typeface="Times New Roman"/>
                <a:sym typeface="Times New Roman"/>
              </a:rPr>
              <a:t>及KMnO</a:t>
            </a:r>
            <a:r>
              <a:rPr baseline="-25000" lang="en-US">
                <a:solidFill>
                  <a:srgbClr val="FF0000"/>
                </a:solidFill>
                <a:latin typeface="Times New Roman"/>
                <a:ea typeface="Times New Roman"/>
                <a:cs typeface="Times New Roman"/>
                <a:sym typeface="Times New Roman"/>
              </a:rPr>
              <a:t>4</a:t>
            </a:r>
            <a:r>
              <a:rPr lang="en-US">
                <a:solidFill>
                  <a:srgbClr val="FF0000"/>
                </a:solidFill>
                <a:latin typeface="Times New Roman"/>
                <a:ea typeface="Times New Roman"/>
                <a:cs typeface="Times New Roman"/>
                <a:sym typeface="Times New Roman"/>
              </a:rPr>
              <a:t>做測試所得結果的反應機制分別為何?</a:t>
            </a:r>
            <a:endParaRPr>
              <a:solidFill>
                <a:srgbClr val="FF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pic>
        <p:nvPicPr>
          <p:cNvPr id="439" name="Google Shape;439;p47"/>
          <p:cNvPicPr preferRelativeResize="0"/>
          <p:nvPr/>
        </p:nvPicPr>
        <p:blipFill rotWithShape="1">
          <a:blip r:embed="rId3">
            <a:alphaModFix/>
          </a:blip>
          <a:srcRect b="0" l="0" r="0" t="0"/>
          <a:stretch/>
        </p:blipFill>
        <p:spPr>
          <a:xfrm>
            <a:off x="600674" y="1230284"/>
            <a:ext cx="8011419" cy="1431889"/>
          </a:xfrm>
          <a:prstGeom prst="rect">
            <a:avLst/>
          </a:prstGeom>
          <a:noFill/>
          <a:ln>
            <a:noFill/>
          </a:ln>
        </p:spPr>
      </p:pic>
      <p:pic>
        <p:nvPicPr>
          <p:cNvPr id="440" name="Google Shape;440;p47"/>
          <p:cNvPicPr preferRelativeResize="0"/>
          <p:nvPr/>
        </p:nvPicPr>
        <p:blipFill rotWithShape="1">
          <a:blip r:embed="rId4">
            <a:alphaModFix/>
          </a:blip>
          <a:srcRect b="0" l="0" r="0" t="0"/>
          <a:stretch/>
        </p:blipFill>
        <p:spPr>
          <a:xfrm>
            <a:off x="600674" y="3665912"/>
            <a:ext cx="7957621" cy="2685012"/>
          </a:xfrm>
          <a:prstGeom prst="rect">
            <a:avLst/>
          </a:prstGeom>
          <a:noFill/>
          <a:ln>
            <a:noFill/>
          </a:ln>
        </p:spPr>
      </p:pic>
      <p:sp>
        <p:nvSpPr>
          <p:cNvPr id="441" name="Google Shape;441;p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8"/>
          <p:cNvSpPr txBox="1"/>
          <p:nvPr>
            <p:ph idx="1" type="body"/>
          </p:nvPr>
        </p:nvSpPr>
        <p:spPr>
          <a:xfrm>
            <a:off x="470708" y="440674"/>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(40%)</a:t>
            </a:r>
            <a:r>
              <a:rPr lang="en-US" sz="2400">
                <a:latin typeface="DFKai-SB"/>
                <a:ea typeface="DFKai-SB"/>
                <a:cs typeface="DFKai-SB"/>
                <a:sym typeface="DFKai-SB"/>
              </a:rPr>
              <a:t>請寫出本次實驗的反應機構</a:t>
            </a:r>
            <a:r>
              <a:rPr lang="en-US" sz="2400">
                <a:solidFill>
                  <a:srgbClr val="CC00CC"/>
                </a:solidFill>
                <a:latin typeface="Times New Roman"/>
                <a:ea typeface="Times New Roman"/>
                <a:cs typeface="Times New Roman"/>
                <a:sym typeface="Times New Roman"/>
              </a:rPr>
              <a:t>Please write the reaction mechanism of this experiment.</a:t>
            </a:r>
            <a:endParaRPr/>
          </a:p>
          <a:p>
            <a:pPr indent="-76200" lvl="0" marL="228600" rtl="0" algn="l">
              <a:lnSpc>
                <a:spcPct val="90000"/>
              </a:lnSpc>
              <a:spcBef>
                <a:spcPts val="1000"/>
              </a:spcBef>
              <a:spcAft>
                <a:spcPts val="0"/>
              </a:spcAft>
              <a:buClr>
                <a:schemeClr val="dk1"/>
              </a:buClr>
              <a:buSzPts val="2400"/>
              <a:buNone/>
            </a:pPr>
            <a:r>
              <a:t/>
            </a:r>
            <a:endParaRPr sz="2400">
              <a:solidFill>
                <a:srgbClr val="CC00CC"/>
              </a:solidFill>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solidFill>
                <a:srgbClr val="CC00CC"/>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(20%)</a:t>
            </a:r>
            <a:r>
              <a:rPr lang="en-US" sz="2400">
                <a:latin typeface="DFKai-SB"/>
                <a:ea typeface="DFKai-SB"/>
                <a:cs typeface="DFKai-SB"/>
                <a:sym typeface="DFKai-SB"/>
              </a:rPr>
              <a:t>製備環己烯時，為何蒸餾的溫度不可超過</a:t>
            </a:r>
            <a:r>
              <a:rPr lang="en-US" sz="2400">
                <a:latin typeface="Times New Roman"/>
                <a:ea typeface="Times New Roman"/>
                <a:cs typeface="Times New Roman"/>
                <a:sym typeface="Times New Roman"/>
              </a:rPr>
              <a:t>100</a:t>
            </a:r>
            <a:r>
              <a:rPr b="1" lang="en-US" sz="2400">
                <a:latin typeface="Times New Roman"/>
                <a:ea typeface="Times New Roman"/>
                <a:cs typeface="Times New Roman"/>
                <a:sym typeface="Times New Roman"/>
              </a:rPr>
              <a:t> </a:t>
            </a:r>
            <a:r>
              <a:rPr lang="en-US" sz="2400">
                <a:latin typeface="Times New Roman"/>
                <a:ea typeface="Times New Roman"/>
                <a:cs typeface="Times New Roman"/>
                <a:sym typeface="Times New Roman"/>
              </a:rPr>
              <a:t>ºC? </a:t>
            </a:r>
            <a:r>
              <a:rPr lang="en-US" sz="2400">
                <a:solidFill>
                  <a:srgbClr val="CC00CC"/>
                </a:solidFill>
                <a:latin typeface="Times New Roman"/>
                <a:ea typeface="Times New Roman"/>
                <a:cs typeface="Times New Roman"/>
                <a:sym typeface="Times New Roman"/>
              </a:rPr>
              <a:t>When preparing cyclohexene, why does the temperature during the distillation cannot exceed 100 ºC ?</a:t>
            </a:r>
            <a:endParaRPr sz="2400">
              <a:latin typeface="DFKai-SB"/>
              <a:ea typeface="DFKai-SB"/>
              <a:cs typeface="DFKai-SB"/>
              <a:sym typeface="DFKai-SB"/>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(20%)</a:t>
            </a:r>
            <a:r>
              <a:rPr lang="en-US" sz="2400">
                <a:latin typeface="DFKai-SB"/>
                <a:ea typeface="DFKai-SB"/>
                <a:cs typeface="DFKai-SB"/>
                <a:sym typeface="DFKai-SB"/>
              </a:rPr>
              <a:t>為何不利用一般的萃取方式再利用減壓濃縮將溶解產物之有機溶劑抽離掉? </a:t>
            </a:r>
            <a:r>
              <a:rPr lang="en-US" sz="2400">
                <a:solidFill>
                  <a:srgbClr val="CC00CC"/>
                </a:solidFill>
                <a:latin typeface="Times New Roman"/>
                <a:ea typeface="Times New Roman"/>
                <a:cs typeface="Times New Roman"/>
                <a:sym typeface="Times New Roman"/>
              </a:rPr>
              <a:t>Why not use the general extraction method and remove the organic solvent that used to dissolved product by rotary evaporator?</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(20%)</a:t>
            </a:r>
            <a:r>
              <a:rPr lang="en-US" sz="2400">
                <a:latin typeface="DFKai-SB"/>
                <a:ea typeface="DFKai-SB"/>
                <a:cs typeface="DFKai-SB"/>
                <a:sym typeface="DFKai-SB"/>
              </a:rPr>
              <a:t>在進行微量過濾時，氯化鈣不能夠加太多，理由為何? </a:t>
            </a:r>
            <a:r>
              <a:rPr lang="en-US" sz="2400">
                <a:solidFill>
                  <a:srgbClr val="CC00CC"/>
                </a:solidFill>
                <a:latin typeface="Times New Roman"/>
                <a:ea typeface="Times New Roman"/>
                <a:cs typeface="Times New Roman"/>
                <a:sym typeface="Times New Roman"/>
              </a:rPr>
              <a:t>What is the reason that calcium chloride cannot be added too much during microfiltration? </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latin typeface="Times New Roman"/>
                <a:ea typeface="Times New Roman"/>
                <a:cs typeface="Times New Roman"/>
                <a:sym typeface="Times New Roman"/>
              </a:rPr>
              <a:t>(20%)</a:t>
            </a:r>
            <a:r>
              <a:rPr lang="en-US">
                <a:solidFill>
                  <a:srgbClr val="FF0000"/>
                </a:solidFill>
                <a:latin typeface="DFKai-SB"/>
                <a:ea typeface="DFKai-SB"/>
                <a:cs typeface="DFKai-SB"/>
                <a:sym typeface="DFKai-SB"/>
              </a:rPr>
              <a:t>寫出講師及</a:t>
            </a:r>
            <a:r>
              <a:rPr lang="en-US">
                <a:solidFill>
                  <a:srgbClr val="FF0000"/>
                </a:solidFill>
                <a:latin typeface="Times New Roman"/>
                <a:ea typeface="Times New Roman"/>
                <a:cs typeface="Times New Roman"/>
                <a:sym typeface="Times New Roman"/>
              </a:rPr>
              <a:t>3</a:t>
            </a:r>
            <a:r>
              <a:rPr lang="en-US">
                <a:solidFill>
                  <a:srgbClr val="FF0000"/>
                </a:solidFill>
                <a:latin typeface="DFKai-SB"/>
                <a:ea typeface="DFKai-SB"/>
                <a:cs typeface="DFKai-SB"/>
                <a:sym typeface="DFKai-SB"/>
              </a:rPr>
              <a:t>位助教的名字☺</a:t>
            </a:r>
            <a:r>
              <a:rPr lang="en-US" sz="2400">
                <a:solidFill>
                  <a:srgbClr val="00B0F0"/>
                </a:solidFill>
                <a:latin typeface="Times New Roman"/>
                <a:ea typeface="Times New Roman"/>
                <a:cs typeface="Times New Roman"/>
                <a:sym typeface="Times New Roman"/>
              </a:rPr>
              <a:t>Write the names of the instructor and the three teaching assistants.</a:t>
            </a:r>
            <a:endParaRPr sz="2400">
              <a:solidFill>
                <a:srgbClr val="00B0F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447" name="Google Shape;447;p4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48" name="Google Shape;448;p48"/>
          <p:cNvGraphicFramePr/>
          <p:nvPr/>
        </p:nvGraphicFramePr>
        <p:xfrm>
          <a:off x="2545125" y="1207338"/>
          <a:ext cx="3581353" cy="811335"/>
        </p:xfrm>
        <a:graphic>
          <a:graphicData uri="http://schemas.openxmlformats.org/presentationml/2006/ole">
            <mc:AlternateContent>
              <mc:Choice Requires="v">
                <p:oleObj r:id="rId4" imgH="811335" imgW="3581353" progId="ChemDraw.Document.6.0" spid="_x0000_s1">
                  <p:embed/>
                </p:oleObj>
              </mc:Choice>
              <mc:Fallback>
                <p:oleObj r:id="rId5" imgH="811335" imgW="3581353" progId="ChemDraw.Document.6.0">
                  <p:embed/>
                  <p:pic>
                    <p:nvPicPr>
                      <p:cNvPr id="448" name="Google Shape;448;p48"/>
                      <p:cNvPicPr preferRelativeResize="0"/>
                      <p:nvPr/>
                    </p:nvPicPr>
                    <p:blipFill rotWithShape="1">
                      <a:blip r:embed="rId6">
                        <a:alphaModFix/>
                      </a:blip>
                      <a:srcRect b="0" l="0" r="0" t="0"/>
                      <a:stretch/>
                    </p:blipFill>
                    <p:spPr>
                      <a:xfrm>
                        <a:off x="2545125" y="1207338"/>
                        <a:ext cx="3581353" cy="811335"/>
                      </a:xfrm>
                      <a:prstGeom prst="rect">
                        <a:avLst/>
                      </a:prstGeom>
                      <a:noFill/>
                      <a:ln>
                        <a:noFill/>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7. What will be the result of applying too much compound to a TLC plate? </a:t>
            </a:r>
            <a:endParaRPr/>
          </a:p>
          <a:p>
            <a:pPr indent="0" lvl="0" marL="0" rtl="0" algn="just">
              <a:lnSpc>
                <a:spcPct val="90000"/>
              </a:lnSpc>
              <a:spcBef>
                <a:spcPts val="1000"/>
              </a:spcBef>
              <a:spcAft>
                <a:spcPts val="0"/>
              </a:spcAft>
              <a:buClr>
                <a:srgbClr val="0000FF"/>
              </a:buClr>
              <a:buSzPts val="2800"/>
              <a:buFont typeface="Noto Sans Symbols"/>
              <a:buNone/>
            </a:pPr>
            <a:r>
              <a:rPr lang="en-US" sz="2800">
                <a:solidFill>
                  <a:srgbClr val="0000FF"/>
                </a:solidFill>
                <a:latin typeface="Times New Roman"/>
                <a:ea typeface="Times New Roman"/>
                <a:cs typeface="Times New Roman"/>
                <a:sym typeface="Times New Roman"/>
              </a:rPr>
              <a:t>Ans: The spots of various components will overlap to the point where the number of different components cannot be ascertained. </a:t>
            </a:r>
            <a:endParaRPr/>
          </a:p>
          <a:p>
            <a:pPr indent="-50800" lvl="0" marL="228600" rtl="0" algn="just">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p>
        </p:txBody>
      </p:sp>
      <p:sp>
        <p:nvSpPr>
          <p:cNvPr id="117" name="Google Shape;117;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idx="1" type="body"/>
          </p:nvPr>
        </p:nvSpPr>
        <p:spPr>
          <a:xfrm>
            <a:off x="630238" y="762000"/>
            <a:ext cx="7772400" cy="4572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9. What will be the appearance of a TLC plate if a solvent of too low polarity is used for the development? Asolvent of too high polarity? </a:t>
            </a:r>
            <a:endParaRPr/>
          </a:p>
          <a:p>
            <a:pPr indent="0" lvl="0" marL="0" rtl="0" algn="just">
              <a:lnSpc>
                <a:spcPct val="90000"/>
              </a:lnSpc>
              <a:spcBef>
                <a:spcPts val="1000"/>
              </a:spcBef>
              <a:spcAft>
                <a:spcPts val="0"/>
              </a:spcAft>
              <a:buClr>
                <a:srgbClr val="0000FF"/>
              </a:buClr>
              <a:buSzPts val="2800"/>
              <a:buFont typeface="Noto Sans Symbols"/>
              <a:buNone/>
            </a:pPr>
            <a:r>
              <a:rPr lang="en-US">
                <a:solidFill>
                  <a:srgbClr val="0000FF"/>
                </a:solidFill>
                <a:latin typeface="Times New Roman"/>
                <a:ea typeface="Times New Roman"/>
                <a:cs typeface="Times New Roman"/>
                <a:sym typeface="Times New Roman"/>
              </a:rPr>
              <a:t>Ans: If a solvent of too low polarity were used, the components would stay adsorbed to the silica gel and would not move from the starting point. If the solvent polarity were too high, the components in the mixture would dissolve readily in the solvent and travel with the solvent front.</a:t>
            </a:r>
            <a:endParaRPr>
              <a:solidFill>
                <a:srgbClr val="0000FF"/>
              </a:solidFill>
              <a:latin typeface="Times New Roman"/>
              <a:ea typeface="Times New Roman"/>
              <a:cs typeface="Times New Roman"/>
              <a:sym typeface="Times New Roman"/>
            </a:endParaRPr>
          </a:p>
        </p:txBody>
      </p:sp>
      <p:sp>
        <p:nvSpPr>
          <p:cNvPr id="123" name="Google Shape;123;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7"/>
          <p:cNvSpPr txBox="1"/>
          <p:nvPr>
            <p:ph idx="1" type="body"/>
          </p:nvPr>
        </p:nvSpPr>
        <p:spPr>
          <a:xfrm>
            <a:off x="914400" y="609600"/>
            <a:ext cx="7772400" cy="4572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12. Using a ruler to measure distances, calculate the R</a:t>
            </a:r>
            <a:r>
              <a:rPr baseline="-25000" i="1" lang="en-US" sz="2800">
                <a:latin typeface="Times New Roman"/>
                <a:ea typeface="Times New Roman"/>
                <a:cs typeface="Times New Roman"/>
                <a:sym typeface="Times New Roman"/>
              </a:rPr>
              <a:t>f</a:t>
            </a:r>
            <a:r>
              <a:rPr lang="en-US" sz="2800">
                <a:latin typeface="Times New Roman"/>
                <a:ea typeface="Times New Roman"/>
                <a:cs typeface="Times New Roman"/>
                <a:sym typeface="Times New Roman"/>
              </a:rPr>
              <a:t> value for substance B in Figure 8.12.</a:t>
            </a:r>
            <a:endParaRPr/>
          </a:p>
          <a:p>
            <a:pPr indent="0" lvl="0" marL="0" rtl="0" algn="l">
              <a:lnSpc>
                <a:spcPct val="90000"/>
              </a:lnSpc>
              <a:spcBef>
                <a:spcPts val="1000"/>
              </a:spcBef>
              <a:spcAft>
                <a:spcPts val="0"/>
              </a:spcAft>
              <a:buClr>
                <a:srgbClr val="0000FF"/>
              </a:buClr>
              <a:buSzPts val="2800"/>
              <a:buFont typeface="Noto Sans Symbols"/>
              <a:buNone/>
            </a:pPr>
            <a:r>
              <a:rPr lang="en-US">
                <a:solidFill>
                  <a:srgbClr val="0000FF"/>
                </a:solidFill>
                <a:latin typeface="Times New Roman"/>
                <a:ea typeface="Times New Roman"/>
                <a:cs typeface="Times New Roman"/>
                <a:sym typeface="Times New Roman"/>
              </a:rPr>
              <a:t>Ans: The solvent traveled 50.5 mm and Substance B traveled 36.5 mm, so the R</a:t>
            </a:r>
            <a:r>
              <a:rPr baseline="-25000" i="1" lang="en-US">
                <a:solidFill>
                  <a:srgbClr val="0000FF"/>
                </a:solidFill>
                <a:latin typeface="Times New Roman"/>
                <a:ea typeface="Times New Roman"/>
                <a:cs typeface="Times New Roman"/>
                <a:sym typeface="Times New Roman"/>
              </a:rPr>
              <a:t>f</a:t>
            </a:r>
            <a:r>
              <a:rPr lang="en-US">
                <a:solidFill>
                  <a:srgbClr val="0000FF"/>
                </a:solidFill>
                <a:latin typeface="Times New Roman"/>
                <a:ea typeface="Times New Roman"/>
                <a:cs typeface="Times New Roman"/>
                <a:sym typeface="Times New Roman"/>
              </a:rPr>
              <a:t> of B is 36.5/50.5 = 0.72.</a:t>
            </a:r>
            <a:endParaRPr>
              <a:solidFill>
                <a:srgbClr val="0000FF"/>
              </a:solidFill>
              <a:latin typeface="Times New Roman"/>
              <a:ea typeface="Times New Roman"/>
              <a:cs typeface="Times New Roman"/>
              <a:sym typeface="Times New Roman"/>
            </a:endParaRPr>
          </a:p>
        </p:txBody>
      </p:sp>
      <p:sp>
        <p:nvSpPr>
          <p:cNvPr id="129" name="Google Shape;129;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pic>
        <p:nvPicPr>
          <p:cNvPr id="130" name="Google Shape;130;p7"/>
          <p:cNvPicPr preferRelativeResize="0"/>
          <p:nvPr/>
        </p:nvPicPr>
        <p:blipFill rotWithShape="1">
          <a:blip r:embed="rId3">
            <a:alphaModFix/>
          </a:blip>
          <a:srcRect b="0" l="0" r="0" t="0"/>
          <a:stretch/>
        </p:blipFill>
        <p:spPr>
          <a:xfrm>
            <a:off x="1295400" y="2705100"/>
            <a:ext cx="6754813" cy="373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179301" y="2218113"/>
            <a:ext cx="8839200" cy="190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Times New Roman"/>
              <a:buNone/>
            </a:pPr>
            <a:r>
              <a:rPr b="1" lang="en-US" sz="2400">
                <a:solidFill>
                  <a:schemeClr val="dk1"/>
                </a:solidFill>
                <a:latin typeface="Times New Roman"/>
                <a:ea typeface="Times New Roman"/>
                <a:cs typeface="Times New Roman"/>
                <a:sym typeface="Times New Roman"/>
              </a:rPr>
              <a:t>1.寫下跑TLC片的程序</a:t>
            </a:r>
            <a:r>
              <a:rPr b="1" lang="en-US" sz="2400">
                <a:solidFill>
                  <a:srgbClr val="CC0000"/>
                </a:solidFill>
                <a:latin typeface="Times New Roman"/>
                <a:ea typeface="Times New Roman"/>
                <a:cs typeface="Times New Roman"/>
                <a:sym typeface="Times New Roman"/>
              </a:rPr>
              <a:t>依序</a:t>
            </a:r>
            <a:r>
              <a:rPr b="1" lang="en-US" sz="2400">
                <a:solidFill>
                  <a:schemeClr val="dk1"/>
                </a:solidFill>
                <a:latin typeface="Times New Roman"/>
                <a:ea typeface="Times New Roman"/>
                <a:cs typeface="Times New Roman"/>
                <a:sym typeface="Times New Roman"/>
              </a:rPr>
              <a:t>有</a:t>
            </a:r>
            <a:r>
              <a:rPr b="1" lang="en-US" sz="2400">
                <a:solidFill>
                  <a:srgbClr val="0000FF"/>
                </a:solidFill>
                <a:latin typeface="Times New Roman"/>
                <a:ea typeface="Times New Roman"/>
                <a:cs typeface="Times New Roman"/>
                <a:sym typeface="Times New Roman"/>
              </a:rPr>
              <a:t>哪七項(至少五項)</a:t>
            </a:r>
            <a:r>
              <a:rPr b="1" lang="en-US" sz="2400">
                <a:solidFill>
                  <a:schemeClr val="dk1"/>
                </a:solidFill>
                <a:latin typeface="Times New Roman"/>
                <a:ea typeface="Times New Roman"/>
                <a:cs typeface="Times New Roman"/>
                <a:sym typeface="Times New Roman"/>
              </a:rPr>
              <a:t> 。</a:t>
            </a:r>
            <a:br>
              <a:rPr b="1" lang="en-US" sz="24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Write the procedure of running the TLC in order (at least 5 steps)</a:t>
            </a:r>
            <a:br>
              <a:rPr b="1" lang="en-US" sz="2400">
                <a:solidFill>
                  <a:schemeClr val="dk1"/>
                </a:solidFill>
                <a:latin typeface="Times New Roman"/>
                <a:ea typeface="Times New Roman"/>
                <a:cs typeface="Times New Roman"/>
                <a:sym typeface="Times New Roman"/>
              </a:rPr>
            </a:b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2.在跑片槽裡放濾紙的目的</a:t>
            </a:r>
            <a:br>
              <a:rPr b="1" lang="en-US" sz="24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What is the purpose of the filter paper inside the chamber ?</a:t>
            </a:r>
            <a:br>
              <a:rPr b="1" lang="en-US" sz="2000">
                <a:solidFill>
                  <a:schemeClr val="dk1"/>
                </a:solidFill>
                <a:latin typeface="Times New Roman"/>
                <a:ea typeface="Times New Roman"/>
                <a:cs typeface="Times New Roman"/>
                <a:sym typeface="Times New Roman"/>
              </a:rPr>
            </a:b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3.跑液極性的選擇應以重要化合物跑出之R</a:t>
            </a:r>
            <a:r>
              <a:rPr b="1" baseline="-25000" i="1" lang="en-US" sz="2400">
                <a:solidFill>
                  <a:schemeClr val="dk1"/>
                </a:solidFill>
                <a:latin typeface="Times New Roman"/>
                <a:ea typeface="Times New Roman"/>
                <a:cs typeface="Times New Roman"/>
                <a:sym typeface="Times New Roman"/>
              </a:rPr>
              <a:t>f</a:t>
            </a:r>
            <a:r>
              <a:rPr b="1" lang="en-US" sz="2400">
                <a:solidFill>
                  <a:schemeClr val="dk1"/>
                </a:solidFill>
                <a:latin typeface="Times New Roman"/>
                <a:ea typeface="Times New Roman"/>
                <a:cs typeface="Times New Roman"/>
                <a:sym typeface="Times New Roman"/>
              </a:rPr>
              <a:t>值約落在多少為最佳?</a:t>
            </a:r>
            <a:br>
              <a:rPr b="1" lang="en-US" sz="24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What is the optimal R</a:t>
            </a:r>
            <a:r>
              <a:rPr b="1" baseline="-25000" i="1" lang="en-US" sz="2000">
                <a:solidFill>
                  <a:schemeClr val="dk1"/>
                </a:solidFill>
                <a:latin typeface="Times New Roman"/>
                <a:ea typeface="Times New Roman"/>
                <a:cs typeface="Times New Roman"/>
                <a:sym typeface="Times New Roman"/>
              </a:rPr>
              <a:t>f  </a:t>
            </a:r>
            <a:r>
              <a:rPr b="1" lang="en-US" sz="2000">
                <a:solidFill>
                  <a:schemeClr val="dk1"/>
                </a:solidFill>
                <a:latin typeface="Times New Roman"/>
                <a:ea typeface="Times New Roman"/>
                <a:cs typeface="Times New Roman"/>
                <a:sym typeface="Times New Roman"/>
              </a:rPr>
              <a:t>value for being the accordance of elution selecting? </a:t>
            </a:r>
            <a:br>
              <a:rPr b="1" lang="en-US" sz="2000">
                <a:solidFill>
                  <a:schemeClr val="dk1"/>
                </a:solidFill>
                <a:latin typeface="Times New Roman"/>
                <a:ea typeface="Times New Roman"/>
                <a:cs typeface="Times New Roman"/>
                <a:sym typeface="Times New Roman"/>
              </a:rPr>
            </a:b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4.化合物極性越大其跑片結果之R</a:t>
            </a:r>
            <a:r>
              <a:rPr b="1" baseline="-25000" i="1" lang="en-US" sz="2400">
                <a:solidFill>
                  <a:schemeClr val="dk1"/>
                </a:solidFill>
                <a:latin typeface="Times New Roman"/>
                <a:ea typeface="Times New Roman"/>
                <a:cs typeface="Times New Roman"/>
                <a:sym typeface="Times New Roman"/>
              </a:rPr>
              <a:t>f</a:t>
            </a:r>
            <a:r>
              <a:rPr b="1" lang="en-US" sz="2400">
                <a:solidFill>
                  <a:schemeClr val="dk1"/>
                </a:solidFill>
                <a:latin typeface="Times New Roman"/>
                <a:ea typeface="Times New Roman"/>
                <a:cs typeface="Times New Roman"/>
                <a:sym typeface="Times New Roman"/>
              </a:rPr>
              <a:t>值越? (大/小)</a:t>
            </a: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跑液(流動相)極性越大對同化合物跑片結果之R</a:t>
            </a:r>
            <a:r>
              <a:rPr b="1" baseline="-25000" i="1" lang="en-US" sz="2400">
                <a:solidFill>
                  <a:schemeClr val="dk1"/>
                </a:solidFill>
                <a:latin typeface="Times New Roman"/>
                <a:ea typeface="Times New Roman"/>
                <a:cs typeface="Times New Roman"/>
                <a:sym typeface="Times New Roman"/>
              </a:rPr>
              <a:t>f</a:t>
            </a:r>
            <a:r>
              <a:rPr b="1" lang="en-US" sz="2400">
                <a:solidFill>
                  <a:schemeClr val="dk1"/>
                </a:solidFill>
                <a:latin typeface="Times New Roman"/>
                <a:ea typeface="Times New Roman"/>
                <a:cs typeface="Times New Roman"/>
                <a:sym typeface="Times New Roman"/>
              </a:rPr>
              <a:t>值越?(大/小)</a:t>
            </a:r>
            <a:br>
              <a:rPr b="1" lang="en-US" sz="24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The bigger polarity of compound is, the higher/lower R</a:t>
            </a:r>
            <a:r>
              <a:rPr b="1" baseline="-25000" i="1" lang="en-US" sz="2000">
                <a:solidFill>
                  <a:schemeClr val="dk1"/>
                </a:solidFill>
                <a:latin typeface="Times New Roman"/>
                <a:ea typeface="Times New Roman"/>
                <a:cs typeface="Times New Roman"/>
                <a:sym typeface="Times New Roman"/>
              </a:rPr>
              <a:t>f  </a:t>
            </a:r>
            <a:r>
              <a:rPr b="1" lang="en-US" sz="2000">
                <a:solidFill>
                  <a:schemeClr val="dk1"/>
                </a:solidFill>
                <a:latin typeface="Times New Roman"/>
                <a:ea typeface="Times New Roman"/>
                <a:cs typeface="Times New Roman"/>
                <a:sym typeface="Times New Roman"/>
              </a:rPr>
              <a:t>value you’ll obtain from the result.</a:t>
            </a:r>
            <a:br>
              <a:rPr b="1" lang="en-US" sz="2000">
                <a:solidFill>
                  <a:srgbClr val="3E536F"/>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The bigger polarity of elution(mobile phase) is, the higher/lower R</a:t>
            </a:r>
            <a:r>
              <a:rPr b="1" baseline="-25000" i="1" lang="en-US" sz="2000">
                <a:solidFill>
                  <a:schemeClr val="dk1"/>
                </a:solidFill>
                <a:latin typeface="Times New Roman"/>
                <a:ea typeface="Times New Roman"/>
                <a:cs typeface="Times New Roman"/>
                <a:sym typeface="Times New Roman"/>
              </a:rPr>
              <a:t>f  </a:t>
            </a:r>
            <a:r>
              <a:rPr b="1" lang="en-US" sz="2000">
                <a:solidFill>
                  <a:schemeClr val="dk1"/>
                </a:solidFill>
                <a:latin typeface="Times New Roman"/>
                <a:ea typeface="Times New Roman"/>
                <a:cs typeface="Times New Roman"/>
                <a:sym typeface="Times New Roman"/>
              </a:rPr>
              <a:t>value you’ll obtain from the result.</a:t>
            </a:r>
            <a:endParaRPr b="1" sz="2000">
              <a:solidFill>
                <a:srgbClr val="3E536F"/>
              </a:solidFill>
              <a:latin typeface="Times New Roman"/>
              <a:ea typeface="Times New Roman"/>
              <a:cs typeface="Times New Roman"/>
              <a:sym typeface="Times New Roman"/>
            </a:endParaRPr>
          </a:p>
        </p:txBody>
      </p:sp>
      <p:sp>
        <p:nvSpPr>
          <p:cNvPr id="136" name="Google Shape;136;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ctrTitle"/>
          </p:nvPr>
        </p:nvSpPr>
        <p:spPr>
          <a:xfrm>
            <a:off x="533400" y="990600"/>
            <a:ext cx="7932738" cy="1165225"/>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833C0B"/>
              </a:buClr>
              <a:buSzPct val="100000"/>
              <a:buFont typeface="Times New Roman"/>
              <a:buNone/>
            </a:pPr>
            <a:br>
              <a:rPr b="1" lang="en-US" sz="3600">
                <a:solidFill>
                  <a:srgbClr val="833C0B"/>
                </a:solidFill>
                <a:latin typeface="Times New Roman"/>
                <a:ea typeface="Times New Roman"/>
                <a:cs typeface="Times New Roman"/>
                <a:sym typeface="Times New Roman"/>
              </a:rPr>
            </a:br>
            <a:r>
              <a:rPr b="1" lang="en-US" sz="3600">
                <a:solidFill>
                  <a:srgbClr val="833C0B"/>
                </a:solidFill>
                <a:latin typeface="Times New Roman"/>
                <a:ea typeface="Times New Roman"/>
                <a:cs typeface="Times New Roman"/>
                <a:sym typeface="Times New Roman"/>
              </a:rPr>
              <a:t>Experiment 2</a:t>
            </a:r>
            <a:br>
              <a:rPr lang="en-US" sz="3600">
                <a:solidFill>
                  <a:srgbClr val="0000FF"/>
                </a:solidFill>
                <a:latin typeface="Times New Roman"/>
                <a:ea typeface="Times New Roman"/>
                <a:cs typeface="Times New Roman"/>
                <a:sym typeface="Times New Roman"/>
              </a:rPr>
            </a:br>
            <a:br>
              <a:rPr lang="en-US" sz="3600">
                <a:solidFill>
                  <a:srgbClr val="0000FF"/>
                </a:solidFill>
                <a:latin typeface="Times New Roman"/>
                <a:ea typeface="Times New Roman"/>
                <a:cs typeface="Times New Roman"/>
                <a:sym typeface="Times New Roman"/>
              </a:rPr>
            </a:br>
            <a:r>
              <a:rPr lang="en-US" sz="4900">
                <a:solidFill>
                  <a:srgbClr val="0000FF"/>
                </a:solidFill>
                <a:latin typeface="Limelight"/>
                <a:ea typeface="Limelight"/>
                <a:cs typeface="Limelight"/>
                <a:sym typeface="Limelight"/>
              </a:rPr>
              <a:t>Distillation and </a:t>
            </a:r>
            <a:br>
              <a:rPr lang="en-US" sz="4900">
                <a:solidFill>
                  <a:srgbClr val="0000FF"/>
                </a:solidFill>
                <a:latin typeface="Limelight"/>
                <a:ea typeface="Limelight"/>
                <a:cs typeface="Limelight"/>
                <a:sym typeface="Limelight"/>
              </a:rPr>
            </a:br>
            <a:r>
              <a:rPr lang="en-US" sz="4900">
                <a:solidFill>
                  <a:srgbClr val="0000FF"/>
                </a:solidFill>
                <a:latin typeface="Limelight"/>
                <a:ea typeface="Limelight"/>
                <a:cs typeface="Limelight"/>
                <a:sym typeface="Limelight"/>
              </a:rPr>
              <a:t>Boiling Point</a:t>
            </a:r>
            <a:r>
              <a:rPr lang="en-US" sz="3600">
                <a:solidFill>
                  <a:srgbClr val="0000FF"/>
                </a:solidFill>
                <a:latin typeface="Times New Roman"/>
                <a:ea typeface="Times New Roman"/>
                <a:cs typeface="Times New Roman"/>
                <a:sym typeface="Times New Roman"/>
              </a:rPr>
              <a:t> </a:t>
            </a:r>
            <a:endParaRPr sz="3600">
              <a:solidFill>
                <a:srgbClr val="0000FF"/>
              </a:solidFill>
              <a:latin typeface="Times New Roman"/>
              <a:ea typeface="Times New Roman"/>
              <a:cs typeface="Times New Roman"/>
              <a:sym typeface="Times New Roman"/>
            </a:endParaRPr>
          </a:p>
        </p:txBody>
      </p:sp>
      <p:sp>
        <p:nvSpPr>
          <p:cNvPr id="142" name="Google Shape;142;p9"/>
          <p:cNvSpPr txBox="1"/>
          <p:nvPr/>
        </p:nvSpPr>
        <p:spPr>
          <a:xfrm>
            <a:off x="1371600" y="3048000"/>
            <a:ext cx="7315200" cy="2455863"/>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i="0" lang="en-US" sz="1800" u="none" cap="none" strike="noStrike">
                <a:solidFill>
                  <a:srgbClr val="003300"/>
                </a:solidFill>
                <a:latin typeface="Calibri"/>
                <a:ea typeface="Calibri"/>
                <a:cs typeface="Calibri"/>
                <a:sym typeface="Calibri"/>
              </a:rPr>
              <a:t>                   </a:t>
            </a:r>
            <a:r>
              <a:rPr b="1" i="0" lang="en-US" sz="3200" u="none" cap="none" strike="noStrike">
                <a:solidFill>
                  <a:srgbClr val="006600"/>
                </a:solidFill>
                <a:latin typeface="Calibri"/>
                <a:ea typeface="Calibri"/>
                <a:cs typeface="Calibri"/>
                <a:sym typeface="Calibri"/>
              </a:rPr>
              <a:t>實驗目的</a:t>
            </a:r>
            <a:endParaRPr b="1" i="0" sz="3200" u="none" cap="none" strike="noStrike">
              <a:solidFill>
                <a:srgbClr val="006600"/>
              </a:solidFill>
              <a:latin typeface="Calibri"/>
              <a:ea typeface="Calibri"/>
              <a:cs typeface="Calibri"/>
              <a:sym typeface="Calibri"/>
            </a:endParaRPr>
          </a:p>
          <a:p>
            <a:pPr indent="0" lvl="0" marL="0" marR="0" rtl="0" algn="l">
              <a:lnSpc>
                <a:spcPct val="120000"/>
              </a:lnSpc>
              <a:spcBef>
                <a:spcPts val="0"/>
              </a:spcBef>
              <a:spcAft>
                <a:spcPts val="0"/>
              </a:spcAft>
              <a:buNone/>
            </a:pPr>
            <a:r>
              <a:t/>
            </a:r>
            <a:endParaRPr b="1" i="0" sz="3200" u="none" cap="none" strike="noStrike">
              <a:solidFill>
                <a:srgbClr val="833C0B"/>
              </a:solidFill>
              <a:latin typeface="Calibri"/>
              <a:ea typeface="Calibri"/>
              <a:cs typeface="Calibri"/>
              <a:sym typeface="Calibri"/>
            </a:endParaRPr>
          </a:p>
          <a:p>
            <a:pPr indent="0" lvl="0" marL="0" marR="0" rtl="0" algn="l">
              <a:spcBef>
                <a:spcPts val="0"/>
              </a:spcBef>
              <a:spcAft>
                <a:spcPts val="0"/>
              </a:spcAft>
              <a:buNone/>
            </a:pPr>
            <a:r>
              <a:rPr b="1" i="0" lang="en-US" sz="2400" u="none" cap="none" strike="noStrike">
                <a:solidFill>
                  <a:srgbClr val="833C0B"/>
                </a:solidFill>
                <a:latin typeface="Calibri"/>
                <a:ea typeface="Calibri"/>
                <a:cs typeface="Calibri"/>
                <a:sym typeface="Calibri"/>
              </a:rPr>
              <a:t>1.加熱板控溫技巧。</a:t>
            </a:r>
            <a:endParaRPr/>
          </a:p>
          <a:p>
            <a:pPr indent="0" lvl="0" marL="0" marR="0" rtl="0" algn="l">
              <a:spcBef>
                <a:spcPts val="0"/>
              </a:spcBef>
              <a:spcAft>
                <a:spcPts val="0"/>
              </a:spcAft>
              <a:buNone/>
            </a:pPr>
            <a:r>
              <a:rPr b="1" i="0" lang="en-US" sz="2400" u="none" cap="none" strike="noStrike">
                <a:solidFill>
                  <a:srgbClr val="833C0B"/>
                </a:solidFill>
                <a:latin typeface="Calibri"/>
                <a:ea typeface="Calibri"/>
                <a:cs typeface="Calibri"/>
                <a:sym typeface="Calibri"/>
              </a:rPr>
              <a:t>2.學習分餾裝置及操作。</a:t>
            </a:r>
            <a:endParaRPr/>
          </a:p>
          <a:p>
            <a:pPr indent="0" lvl="0" marL="0" marR="0" rtl="0" algn="l">
              <a:spcBef>
                <a:spcPts val="0"/>
              </a:spcBef>
              <a:spcAft>
                <a:spcPts val="0"/>
              </a:spcAft>
              <a:buNone/>
            </a:pPr>
            <a:r>
              <a:t/>
            </a:r>
            <a:endParaRPr b="1" i="0" sz="2400" u="none" cap="none" strike="noStrike">
              <a:solidFill>
                <a:srgbClr val="833C0B"/>
              </a:solidFill>
              <a:latin typeface="Calibri"/>
              <a:ea typeface="Calibri"/>
              <a:cs typeface="Calibri"/>
              <a:sym typeface="Calibri"/>
            </a:endParaRPr>
          </a:p>
        </p:txBody>
      </p:sp>
      <p:sp>
        <p:nvSpPr>
          <p:cNvPr id="143" name="Google Shape;143;p9"/>
          <p:cNvSpPr/>
          <p:nvPr/>
        </p:nvSpPr>
        <p:spPr>
          <a:xfrm>
            <a:off x="3276600" y="4941888"/>
            <a:ext cx="457200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600"/>
              <a:buFont typeface="Noto Sans Symbols"/>
              <a:buNone/>
            </a:pPr>
            <a:r>
              <a:t/>
            </a:r>
            <a:endParaRPr b="0" i="0" sz="3600" u="none" cap="none" strike="noStrike">
              <a:solidFill>
                <a:schemeClr val="dk1"/>
              </a:solidFill>
              <a:latin typeface="Times New Roman"/>
              <a:ea typeface="Times New Roman"/>
              <a:cs typeface="Times New Roman"/>
              <a:sym typeface="Times New Roman"/>
            </a:endParaRPr>
          </a:p>
        </p:txBody>
      </p:sp>
      <p:sp>
        <p:nvSpPr>
          <p:cNvPr id="144" name="Google Shape;144;p9"/>
          <p:cNvSpPr/>
          <p:nvPr/>
        </p:nvSpPr>
        <p:spPr>
          <a:xfrm>
            <a:off x="1143000" y="3962400"/>
            <a:ext cx="6858000" cy="1447800"/>
          </a:xfrm>
          <a:prstGeom prst="roundRect">
            <a:avLst>
              <a:gd fmla="val 16667" name="adj"/>
            </a:avLst>
          </a:prstGeom>
          <a:noFill/>
          <a:ln cap="flat" cmpd="sng" w="285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佈景主題">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2019-12-20T02:22:09Z</dcterms:created>
  <dc:creator>USER</dc:creator>
</cp:coreProperties>
</file>